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5"/>
  </p:sldMasterIdLst>
  <p:notesMasterIdLst>
    <p:notesMasterId r:id="rId41"/>
  </p:notesMasterIdLst>
  <p:sldIdLst>
    <p:sldId id="277" r:id="rId6"/>
    <p:sldId id="371" r:id="rId7"/>
    <p:sldId id="298" r:id="rId8"/>
    <p:sldId id="513" r:id="rId9"/>
    <p:sldId id="598" r:id="rId10"/>
    <p:sldId id="597" r:id="rId11"/>
    <p:sldId id="877" r:id="rId12"/>
    <p:sldId id="276" r:id="rId13"/>
    <p:sldId id="919" r:id="rId14"/>
    <p:sldId id="484" r:id="rId15"/>
    <p:sldId id="585" r:id="rId16"/>
    <p:sldId id="375" r:id="rId17"/>
    <p:sldId id="369" r:id="rId18"/>
    <p:sldId id="520" r:id="rId19"/>
    <p:sldId id="878" r:id="rId20"/>
    <p:sldId id="918" r:id="rId21"/>
    <p:sldId id="500" r:id="rId22"/>
    <p:sldId id="917" r:id="rId23"/>
    <p:sldId id="540" r:id="rId24"/>
    <p:sldId id="819" r:id="rId25"/>
    <p:sldId id="882" r:id="rId26"/>
    <p:sldId id="644" r:id="rId27"/>
    <p:sldId id="355" r:id="rId28"/>
    <p:sldId id="889" r:id="rId29"/>
    <p:sldId id="387" r:id="rId30"/>
    <p:sldId id="871" r:id="rId31"/>
    <p:sldId id="555" r:id="rId32"/>
    <p:sldId id="557" r:id="rId33"/>
    <p:sldId id="916" r:id="rId34"/>
    <p:sldId id="908" r:id="rId35"/>
    <p:sldId id="901" r:id="rId36"/>
    <p:sldId id="294" r:id="rId37"/>
    <p:sldId id="909" r:id="rId38"/>
    <p:sldId id="292" r:id="rId39"/>
    <p:sldId id="268"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FD6D3"/>
    <a:srgbClr val="B9F9E1"/>
    <a:srgbClr val="EFFAFF"/>
    <a:srgbClr val="009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44" autoAdjust="0"/>
    <p:restoredTop sz="95693" autoAdjust="0"/>
  </p:normalViewPr>
  <p:slideViewPr>
    <p:cSldViewPr snapToGrid="0">
      <p:cViewPr varScale="1">
        <p:scale>
          <a:sx n="73" d="100"/>
          <a:sy n="73" d="100"/>
        </p:scale>
        <p:origin x="274" y="53"/>
      </p:cViewPr>
      <p:guideLst>
        <p:guide orient="horz" pos="1620"/>
        <p:guide pos="2880"/>
      </p:guideLst>
    </p:cSldViewPr>
  </p:slideViewPr>
  <p:outlineViewPr>
    <p:cViewPr>
      <p:scale>
        <a:sx n="33" d="100"/>
        <a:sy n="33" d="100"/>
      </p:scale>
      <p:origin x="0" y="-6772"/>
    </p:cViewPr>
  </p:outlineViewPr>
  <p:notesTextViewPr>
    <p:cViewPr>
      <p:scale>
        <a:sx n="100" d="100"/>
        <a:sy n="100" d="100"/>
      </p:scale>
      <p:origin x="0" y="0"/>
    </p:cViewPr>
  </p:notesTextViewPr>
  <p:notesViewPr>
    <p:cSldViewPr snapToGrid="0">
      <p:cViewPr varScale="1">
        <p:scale>
          <a:sx n="73" d="100"/>
          <a:sy n="73" d="100"/>
        </p:scale>
        <p:origin x="2692"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hseud01\users\alecm\Dentistry%20Programme\Data%20for%20reference\Dental%20Collation%20Tool-Full%20Year-Fife\dentistry%20collation%20tool%20fif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GB" sz="1600" b="1" i="0" u="none" strike="noStrike" baseline="0">
                <a:solidFill>
                  <a:srgbClr val="000000"/>
                </a:solidFill>
                <a:latin typeface="Arial"/>
                <a:ea typeface="Arial"/>
                <a:cs typeface="Arial"/>
              </a:defRPr>
            </a:pPr>
            <a:r>
              <a:rPr lang="en-GB"/>
              <a:t>Medical</a:t>
            </a:r>
            <a:r>
              <a:rPr lang="en-GB" baseline="0"/>
              <a:t> History Bundle</a:t>
            </a:r>
            <a:endParaRPr lang="en-GB"/>
          </a:p>
        </c:rich>
      </c:tx>
      <c:overlay val="1"/>
      <c:spPr>
        <a:noFill/>
        <a:ln w="25400">
          <a:noFill/>
        </a:ln>
      </c:spPr>
    </c:title>
    <c:autoTitleDeleted val="0"/>
    <c:plotArea>
      <c:layout>
        <c:manualLayout>
          <c:layoutTarget val="inner"/>
          <c:xMode val="edge"/>
          <c:yMode val="edge"/>
          <c:x val="9.7964822556977749E-2"/>
          <c:y val="0.1089690462893375"/>
          <c:w val="0.82603906473487565"/>
          <c:h val="0.73051386434770671"/>
        </c:manualLayout>
      </c:layout>
      <c:lineChart>
        <c:grouping val="standard"/>
        <c:varyColors val="0"/>
        <c:ser>
          <c:idx val="5"/>
          <c:order val="0"/>
          <c:tx>
            <c:strRef>
              <c:f>a!$D$1</c:f>
              <c:strCache>
                <c:ptCount val="1"/>
                <c:pt idx="0">
                  <c:v>Compliance with Medical History updated</c:v>
                </c:pt>
              </c:strCache>
            </c:strRef>
          </c:tx>
          <c:spPr>
            <a:ln w="38100">
              <a:solidFill>
                <a:srgbClr val="000080"/>
              </a:solidFill>
              <a:prstDash val="solid"/>
            </a:ln>
          </c:spPr>
          <c:marker>
            <c:symbol val="circle"/>
            <c:size val="10"/>
            <c:spPr>
              <a:solidFill>
                <a:srgbClr val="000080"/>
              </a:solidFill>
              <a:ln>
                <a:solidFill>
                  <a:srgbClr val="000080"/>
                </a:solidFill>
                <a:prstDash val="solid"/>
              </a:ln>
            </c:spPr>
          </c:marker>
          <c:dLbls>
            <c:delete val="1"/>
          </c:dLbls>
          <c:cat>
            <c:numRef>
              <c:f>a!$T$3:$T$27</c:f>
              <c:numCache>
                <c:formatCode>dd/mm/yy;@</c:formatCode>
                <c:ptCount val="25"/>
                <c:pt idx="0">
                  <c:v>42461</c:v>
                </c:pt>
                <c:pt idx="1">
                  <c:v>42491</c:v>
                </c:pt>
                <c:pt idx="2">
                  <c:v>42522</c:v>
                </c:pt>
                <c:pt idx="3">
                  <c:v>42552</c:v>
                </c:pt>
                <c:pt idx="4">
                  <c:v>42583</c:v>
                </c:pt>
                <c:pt idx="5">
                  <c:v>42614</c:v>
                </c:pt>
                <c:pt idx="6">
                  <c:v>42644</c:v>
                </c:pt>
                <c:pt idx="7">
                  <c:v>42675</c:v>
                </c:pt>
                <c:pt idx="8">
                  <c:v>42705</c:v>
                </c:pt>
                <c:pt idx="9">
                  <c:v>42737</c:v>
                </c:pt>
                <c:pt idx="10">
                  <c:v>42751</c:v>
                </c:pt>
                <c:pt idx="11">
                  <c:v>42765</c:v>
                </c:pt>
                <c:pt idx="12">
                  <c:v>42779</c:v>
                </c:pt>
                <c:pt idx="13">
                  <c:v>42793</c:v>
                </c:pt>
                <c:pt idx="14">
                  <c:v>42807</c:v>
                </c:pt>
                <c:pt idx="15">
                  <c:v>#N/A</c:v>
                </c:pt>
                <c:pt idx="16">
                  <c:v>#N/A</c:v>
                </c:pt>
                <c:pt idx="17">
                  <c:v>#N/A</c:v>
                </c:pt>
                <c:pt idx="18">
                  <c:v>#N/A</c:v>
                </c:pt>
                <c:pt idx="19">
                  <c:v>#N/A</c:v>
                </c:pt>
                <c:pt idx="20">
                  <c:v>#N/A</c:v>
                </c:pt>
                <c:pt idx="21">
                  <c:v>#N/A</c:v>
                </c:pt>
                <c:pt idx="22">
                  <c:v>#N/A</c:v>
                </c:pt>
                <c:pt idx="23">
                  <c:v>#N/A</c:v>
                </c:pt>
                <c:pt idx="24">
                  <c:v>#N/A</c:v>
                </c:pt>
              </c:numCache>
            </c:numRef>
          </c:cat>
          <c:val>
            <c:numRef>
              <c:f>a!$AB$3:$AB$27</c:f>
              <c:numCache>
                <c:formatCode>0.0</c:formatCode>
                <c:ptCount val="25"/>
                <c:pt idx="0">
                  <c:v>91.176470588235262</c:v>
                </c:pt>
                <c:pt idx="1">
                  <c:v>93.589743589743591</c:v>
                </c:pt>
                <c:pt idx="2">
                  <c:v>90</c:v>
                </c:pt>
                <c:pt idx="3">
                  <c:v>94.871794871794805</c:v>
                </c:pt>
                <c:pt idx="4">
                  <c:v>93.939393939393966</c:v>
                </c:pt>
                <c:pt idx="5">
                  <c:v>100</c:v>
                </c:pt>
                <c:pt idx="6">
                  <c:v>100.00000000000001</c:v>
                </c:pt>
                <c:pt idx="7">
                  <c:v>100</c:v>
                </c:pt>
                <c:pt idx="8">
                  <c:v>98.333333333333314</c:v>
                </c:pt>
                <c:pt idx="9">
                  <c:v>100</c:v>
                </c:pt>
                <c:pt idx="10">
                  <c:v>80</c:v>
                </c:pt>
                <c:pt idx="11">
                  <c:v>95.238095238095241</c:v>
                </c:pt>
                <c:pt idx="12">
                  <c:v>97.777777777777743</c:v>
                </c:pt>
                <c:pt idx="13">
                  <c:v>100</c:v>
                </c:pt>
                <c:pt idx="14">
                  <c:v>100</c:v>
                </c:pt>
                <c:pt idx="15">
                  <c:v>#N/A</c:v>
                </c:pt>
                <c:pt idx="16">
                  <c:v>#N/A</c:v>
                </c:pt>
                <c:pt idx="17">
                  <c:v>#N/A</c:v>
                </c:pt>
                <c:pt idx="18">
                  <c:v>#N/A</c:v>
                </c:pt>
                <c:pt idx="19">
                  <c:v>#N/A</c:v>
                </c:pt>
                <c:pt idx="20">
                  <c:v>#N/A</c:v>
                </c:pt>
                <c:pt idx="21">
                  <c:v>#N/A</c:v>
                </c:pt>
                <c:pt idx="22">
                  <c:v>#N/A</c:v>
                </c:pt>
                <c:pt idx="23">
                  <c:v>#N/A</c:v>
                </c:pt>
                <c:pt idx="24">
                  <c:v>#N/A</c:v>
                </c:pt>
              </c:numCache>
            </c:numRef>
          </c:val>
          <c:smooth val="0"/>
          <c:extLst>
            <c:ext xmlns:c16="http://schemas.microsoft.com/office/drawing/2014/chart" uri="{C3380CC4-5D6E-409C-BE32-E72D297353CC}">
              <c16:uniqueId val="{00000000-1665-42B7-B594-082659ED73DF}"/>
            </c:ext>
          </c:extLst>
        </c:ser>
        <c:ser>
          <c:idx val="0"/>
          <c:order val="1"/>
          <c:tx>
            <c:strRef>
              <c:f>b!$D$1</c:f>
              <c:strCache>
                <c:ptCount val="1"/>
                <c:pt idx="0">
                  <c:v>Compliance with Risk Assessed</c:v>
                </c:pt>
              </c:strCache>
            </c:strRef>
          </c:tx>
          <c:dLbls>
            <c:delete val="1"/>
          </c:dLbls>
          <c:cat>
            <c:numRef>
              <c:f>b!$T$3:$T$27</c:f>
              <c:numCache>
                <c:formatCode>dd/mm/yy;@</c:formatCode>
                <c:ptCount val="25"/>
                <c:pt idx="0">
                  <c:v>42461</c:v>
                </c:pt>
                <c:pt idx="1">
                  <c:v>42491</c:v>
                </c:pt>
                <c:pt idx="2">
                  <c:v>42522</c:v>
                </c:pt>
                <c:pt idx="3">
                  <c:v>42552</c:v>
                </c:pt>
                <c:pt idx="4">
                  <c:v>42583</c:v>
                </c:pt>
                <c:pt idx="5">
                  <c:v>42614</c:v>
                </c:pt>
                <c:pt idx="6">
                  <c:v>42644</c:v>
                </c:pt>
                <c:pt idx="7">
                  <c:v>42675</c:v>
                </c:pt>
                <c:pt idx="8">
                  <c:v>42705</c:v>
                </c:pt>
                <c:pt idx="9">
                  <c:v>42737</c:v>
                </c:pt>
                <c:pt idx="10">
                  <c:v>42751</c:v>
                </c:pt>
                <c:pt idx="11">
                  <c:v>42765</c:v>
                </c:pt>
                <c:pt idx="12">
                  <c:v>42779</c:v>
                </c:pt>
                <c:pt idx="13">
                  <c:v>42793</c:v>
                </c:pt>
                <c:pt idx="14">
                  <c:v>42807</c:v>
                </c:pt>
                <c:pt idx="15">
                  <c:v>#N/A</c:v>
                </c:pt>
                <c:pt idx="16">
                  <c:v>#N/A</c:v>
                </c:pt>
                <c:pt idx="17">
                  <c:v>#N/A</c:v>
                </c:pt>
                <c:pt idx="18">
                  <c:v>#N/A</c:v>
                </c:pt>
                <c:pt idx="19">
                  <c:v>#N/A</c:v>
                </c:pt>
                <c:pt idx="20">
                  <c:v>#N/A</c:v>
                </c:pt>
                <c:pt idx="21">
                  <c:v>#N/A</c:v>
                </c:pt>
                <c:pt idx="22">
                  <c:v>#N/A</c:v>
                </c:pt>
                <c:pt idx="23">
                  <c:v>#N/A</c:v>
                </c:pt>
                <c:pt idx="24">
                  <c:v>#N/A</c:v>
                </c:pt>
              </c:numCache>
            </c:numRef>
          </c:cat>
          <c:val>
            <c:numRef>
              <c:f>b!$AB$3:$AB$27</c:f>
              <c:numCache>
                <c:formatCode>0.0</c:formatCode>
                <c:ptCount val="25"/>
                <c:pt idx="0">
                  <c:v>54.41176470588232</c:v>
                </c:pt>
                <c:pt idx="1">
                  <c:v>79.487179487179532</c:v>
                </c:pt>
                <c:pt idx="2">
                  <c:v>64.285714285714292</c:v>
                </c:pt>
                <c:pt idx="3">
                  <c:v>88.461538461538467</c:v>
                </c:pt>
                <c:pt idx="4">
                  <c:v>92.424242424242451</c:v>
                </c:pt>
                <c:pt idx="5">
                  <c:v>94.02985074626865</c:v>
                </c:pt>
                <c:pt idx="6">
                  <c:v>100.00000000000001</c:v>
                </c:pt>
                <c:pt idx="7">
                  <c:v>97.260273972602747</c:v>
                </c:pt>
                <c:pt idx="8">
                  <c:v>100</c:v>
                </c:pt>
                <c:pt idx="9">
                  <c:v>100</c:v>
                </c:pt>
                <c:pt idx="10">
                  <c:v>96.666666666666671</c:v>
                </c:pt>
                <c:pt idx="11">
                  <c:v>97.61904761904762</c:v>
                </c:pt>
                <c:pt idx="12">
                  <c:v>86.666666666666671</c:v>
                </c:pt>
                <c:pt idx="13">
                  <c:v>100</c:v>
                </c:pt>
                <c:pt idx="14">
                  <c:v>100</c:v>
                </c:pt>
                <c:pt idx="15">
                  <c:v>#N/A</c:v>
                </c:pt>
                <c:pt idx="16">
                  <c:v>#N/A</c:v>
                </c:pt>
                <c:pt idx="17">
                  <c:v>#N/A</c:v>
                </c:pt>
                <c:pt idx="18">
                  <c:v>#N/A</c:v>
                </c:pt>
                <c:pt idx="19">
                  <c:v>#N/A</c:v>
                </c:pt>
                <c:pt idx="20">
                  <c:v>#N/A</c:v>
                </c:pt>
                <c:pt idx="21">
                  <c:v>#N/A</c:v>
                </c:pt>
                <c:pt idx="22">
                  <c:v>#N/A</c:v>
                </c:pt>
                <c:pt idx="23">
                  <c:v>#N/A</c:v>
                </c:pt>
                <c:pt idx="24">
                  <c:v>#N/A</c:v>
                </c:pt>
              </c:numCache>
            </c:numRef>
          </c:val>
          <c:smooth val="0"/>
          <c:extLst>
            <c:ext xmlns:c16="http://schemas.microsoft.com/office/drawing/2014/chart" uri="{C3380CC4-5D6E-409C-BE32-E72D297353CC}">
              <c16:uniqueId val="{00000001-1665-42B7-B594-082659ED73DF}"/>
            </c:ext>
          </c:extLst>
        </c:ser>
        <c:ser>
          <c:idx val="1"/>
          <c:order val="2"/>
          <c:tx>
            <c:strRef>
              <c:f>'c'!$D$1</c:f>
              <c:strCache>
                <c:ptCount val="1"/>
                <c:pt idx="0">
                  <c:v>Compliance with Appropriate Appointment</c:v>
                </c:pt>
              </c:strCache>
            </c:strRef>
          </c:tx>
          <c:dLbls>
            <c:delete val="1"/>
          </c:dLbls>
          <c:cat>
            <c:numRef>
              <c:f>'c'!$T$3:$T$27</c:f>
              <c:numCache>
                <c:formatCode>dd/mm/yy;@</c:formatCode>
                <c:ptCount val="25"/>
                <c:pt idx="0">
                  <c:v>42461</c:v>
                </c:pt>
                <c:pt idx="1">
                  <c:v>42491</c:v>
                </c:pt>
                <c:pt idx="2">
                  <c:v>42522</c:v>
                </c:pt>
                <c:pt idx="3">
                  <c:v>42552</c:v>
                </c:pt>
                <c:pt idx="4">
                  <c:v>42583</c:v>
                </c:pt>
                <c:pt idx="5">
                  <c:v>42614</c:v>
                </c:pt>
                <c:pt idx="6">
                  <c:v>42644</c:v>
                </c:pt>
                <c:pt idx="7">
                  <c:v>42675</c:v>
                </c:pt>
                <c:pt idx="8">
                  <c:v>42705</c:v>
                </c:pt>
                <c:pt idx="9">
                  <c:v>42737</c:v>
                </c:pt>
                <c:pt idx="10">
                  <c:v>42751</c:v>
                </c:pt>
                <c:pt idx="11">
                  <c:v>42765</c:v>
                </c:pt>
                <c:pt idx="12">
                  <c:v>42779</c:v>
                </c:pt>
                <c:pt idx="13">
                  <c:v>42793</c:v>
                </c:pt>
                <c:pt idx="14">
                  <c:v>42807</c:v>
                </c:pt>
                <c:pt idx="15">
                  <c:v>#N/A</c:v>
                </c:pt>
                <c:pt idx="16">
                  <c:v>#N/A</c:v>
                </c:pt>
                <c:pt idx="17">
                  <c:v>#N/A</c:v>
                </c:pt>
                <c:pt idx="18">
                  <c:v>#N/A</c:v>
                </c:pt>
                <c:pt idx="19">
                  <c:v>#N/A</c:v>
                </c:pt>
                <c:pt idx="20">
                  <c:v>#N/A</c:v>
                </c:pt>
                <c:pt idx="21">
                  <c:v>#N/A</c:v>
                </c:pt>
                <c:pt idx="22">
                  <c:v>#N/A</c:v>
                </c:pt>
                <c:pt idx="23">
                  <c:v>#N/A</c:v>
                </c:pt>
                <c:pt idx="24">
                  <c:v>#N/A</c:v>
                </c:pt>
              </c:numCache>
            </c:numRef>
          </c:cat>
          <c:val>
            <c:numRef>
              <c:f>'c'!$AB$3:$AB$27</c:f>
              <c:numCache>
                <c:formatCode>0.0</c:formatCode>
                <c:ptCount val="25"/>
                <c:pt idx="0">
                  <c:v>64.705882352941117</c:v>
                </c:pt>
                <c:pt idx="1">
                  <c:v>97.435897435897431</c:v>
                </c:pt>
                <c:pt idx="2">
                  <c:v>100</c:v>
                </c:pt>
                <c:pt idx="3">
                  <c:v>97.435897435897431</c:v>
                </c:pt>
                <c:pt idx="4">
                  <c:v>100</c:v>
                </c:pt>
                <c:pt idx="5">
                  <c:v>100</c:v>
                </c:pt>
                <c:pt idx="6">
                  <c:v>100.00000000000001</c:v>
                </c:pt>
                <c:pt idx="7">
                  <c:v>100</c:v>
                </c:pt>
                <c:pt idx="8">
                  <c:v>100</c:v>
                </c:pt>
                <c:pt idx="9">
                  <c:v>100</c:v>
                </c:pt>
                <c:pt idx="10">
                  <c:v>100</c:v>
                </c:pt>
                <c:pt idx="11">
                  <c:v>97.61904761904762</c:v>
                </c:pt>
                <c:pt idx="12">
                  <c:v>100</c:v>
                </c:pt>
                <c:pt idx="13">
                  <c:v>100</c:v>
                </c:pt>
                <c:pt idx="14">
                  <c:v>100</c:v>
                </c:pt>
                <c:pt idx="15">
                  <c:v>#N/A</c:v>
                </c:pt>
                <c:pt idx="16">
                  <c:v>#N/A</c:v>
                </c:pt>
                <c:pt idx="17">
                  <c:v>#N/A</c:v>
                </c:pt>
                <c:pt idx="18">
                  <c:v>#N/A</c:v>
                </c:pt>
                <c:pt idx="19">
                  <c:v>#N/A</c:v>
                </c:pt>
                <c:pt idx="20">
                  <c:v>#N/A</c:v>
                </c:pt>
                <c:pt idx="21">
                  <c:v>#N/A</c:v>
                </c:pt>
                <c:pt idx="22">
                  <c:v>#N/A</c:v>
                </c:pt>
                <c:pt idx="23">
                  <c:v>#N/A</c:v>
                </c:pt>
                <c:pt idx="24">
                  <c:v>#N/A</c:v>
                </c:pt>
              </c:numCache>
            </c:numRef>
          </c:val>
          <c:smooth val="0"/>
          <c:extLst>
            <c:ext xmlns:c16="http://schemas.microsoft.com/office/drawing/2014/chart" uri="{C3380CC4-5D6E-409C-BE32-E72D297353CC}">
              <c16:uniqueId val="{00000002-1665-42B7-B594-082659ED73DF}"/>
            </c:ext>
          </c:extLst>
        </c:ser>
        <c:ser>
          <c:idx val="2"/>
          <c:order val="3"/>
          <c:tx>
            <c:strRef>
              <c:f>d!$D$1</c:f>
              <c:strCache>
                <c:ptCount val="1"/>
                <c:pt idx="0">
                  <c:v>Compliance with Impact of condition on care</c:v>
                </c:pt>
              </c:strCache>
            </c:strRef>
          </c:tx>
          <c:dLbls>
            <c:delete val="1"/>
          </c:dLbls>
          <c:cat>
            <c:numRef>
              <c:f>d!$T$3:$T$27</c:f>
              <c:numCache>
                <c:formatCode>dd/mm/yy;@</c:formatCode>
                <c:ptCount val="25"/>
                <c:pt idx="0">
                  <c:v>42461</c:v>
                </c:pt>
                <c:pt idx="1">
                  <c:v>42491</c:v>
                </c:pt>
                <c:pt idx="2">
                  <c:v>42522</c:v>
                </c:pt>
                <c:pt idx="3">
                  <c:v>42552</c:v>
                </c:pt>
                <c:pt idx="4">
                  <c:v>42583</c:v>
                </c:pt>
                <c:pt idx="5">
                  <c:v>42614</c:v>
                </c:pt>
                <c:pt idx="6">
                  <c:v>42644</c:v>
                </c:pt>
                <c:pt idx="7">
                  <c:v>42675</c:v>
                </c:pt>
                <c:pt idx="8">
                  <c:v>42705</c:v>
                </c:pt>
                <c:pt idx="9">
                  <c:v>42737</c:v>
                </c:pt>
                <c:pt idx="10">
                  <c:v>42751</c:v>
                </c:pt>
                <c:pt idx="11">
                  <c:v>42765</c:v>
                </c:pt>
                <c:pt idx="12">
                  <c:v>42779</c:v>
                </c:pt>
                <c:pt idx="13">
                  <c:v>42793</c:v>
                </c:pt>
                <c:pt idx="14">
                  <c:v>42807</c:v>
                </c:pt>
                <c:pt idx="15">
                  <c:v>#N/A</c:v>
                </c:pt>
                <c:pt idx="16">
                  <c:v>#N/A</c:v>
                </c:pt>
                <c:pt idx="17">
                  <c:v>#N/A</c:v>
                </c:pt>
                <c:pt idx="18">
                  <c:v>#N/A</c:v>
                </c:pt>
                <c:pt idx="19">
                  <c:v>#N/A</c:v>
                </c:pt>
                <c:pt idx="20">
                  <c:v>#N/A</c:v>
                </c:pt>
                <c:pt idx="21">
                  <c:v>#N/A</c:v>
                </c:pt>
                <c:pt idx="22">
                  <c:v>#N/A</c:v>
                </c:pt>
                <c:pt idx="23">
                  <c:v>#N/A</c:v>
                </c:pt>
                <c:pt idx="24">
                  <c:v>#N/A</c:v>
                </c:pt>
              </c:numCache>
            </c:numRef>
          </c:cat>
          <c:val>
            <c:numRef>
              <c:f>d!$AB$3:$AB$27</c:f>
              <c:numCache>
                <c:formatCode>0.0</c:formatCode>
                <c:ptCount val="25"/>
                <c:pt idx="0">
                  <c:v>39.705882352941181</c:v>
                </c:pt>
                <c:pt idx="1">
                  <c:v>42.307692307692278</c:v>
                </c:pt>
                <c:pt idx="2">
                  <c:v>47.142857142857153</c:v>
                </c:pt>
                <c:pt idx="3">
                  <c:v>62.820512820512839</c:v>
                </c:pt>
                <c:pt idx="4">
                  <c:v>71.212121212121176</c:v>
                </c:pt>
                <c:pt idx="5">
                  <c:v>88.059701492537286</c:v>
                </c:pt>
                <c:pt idx="6">
                  <c:v>88.405797101449238</c:v>
                </c:pt>
                <c:pt idx="7">
                  <c:v>87.671232876712267</c:v>
                </c:pt>
                <c:pt idx="8">
                  <c:v>91.666666666666671</c:v>
                </c:pt>
                <c:pt idx="9">
                  <c:v>91.666666666666671</c:v>
                </c:pt>
                <c:pt idx="10">
                  <c:v>83.333333333333314</c:v>
                </c:pt>
                <c:pt idx="11">
                  <c:v>83.333333333333314</c:v>
                </c:pt>
                <c:pt idx="12">
                  <c:v>88.888888888888829</c:v>
                </c:pt>
                <c:pt idx="13">
                  <c:v>94.117647058823508</c:v>
                </c:pt>
                <c:pt idx="14">
                  <c:v>100</c:v>
                </c:pt>
                <c:pt idx="15">
                  <c:v>#N/A</c:v>
                </c:pt>
                <c:pt idx="16">
                  <c:v>#N/A</c:v>
                </c:pt>
                <c:pt idx="17">
                  <c:v>#N/A</c:v>
                </c:pt>
                <c:pt idx="18">
                  <c:v>#N/A</c:v>
                </c:pt>
                <c:pt idx="19">
                  <c:v>#N/A</c:v>
                </c:pt>
                <c:pt idx="20">
                  <c:v>#N/A</c:v>
                </c:pt>
                <c:pt idx="21">
                  <c:v>#N/A</c:v>
                </c:pt>
                <c:pt idx="22">
                  <c:v>#N/A</c:v>
                </c:pt>
                <c:pt idx="23">
                  <c:v>#N/A</c:v>
                </c:pt>
                <c:pt idx="24">
                  <c:v>#N/A</c:v>
                </c:pt>
              </c:numCache>
            </c:numRef>
          </c:val>
          <c:smooth val="0"/>
          <c:extLst>
            <c:ext xmlns:c16="http://schemas.microsoft.com/office/drawing/2014/chart" uri="{C3380CC4-5D6E-409C-BE32-E72D297353CC}">
              <c16:uniqueId val="{00000003-1665-42B7-B594-082659ED73DF}"/>
            </c:ext>
          </c:extLst>
        </c:ser>
        <c:ser>
          <c:idx val="7"/>
          <c:order val="4"/>
          <c:tx>
            <c:strRef>
              <c:f>e!$D$1</c:f>
              <c:strCache>
                <c:ptCount val="1"/>
                <c:pt idx="0">
                  <c:v>Compliance with Alert on records</c:v>
                </c:pt>
              </c:strCache>
            </c:strRef>
          </c:tx>
          <c:spPr>
            <a:ln>
              <a:solidFill>
                <a:srgbClr val="00B0F0"/>
              </a:solidFill>
              <a:prstDash val="solid"/>
            </a:ln>
          </c:spPr>
          <c:marker>
            <c:symbol val="star"/>
            <c:size val="7"/>
            <c:spPr>
              <a:solidFill>
                <a:srgbClr val="00B0F0"/>
              </a:solidFill>
              <a:ln>
                <a:solidFill>
                  <a:srgbClr val="00B0F0"/>
                </a:solidFill>
              </a:ln>
            </c:spPr>
          </c:marker>
          <c:dLbls>
            <c:delete val="1"/>
          </c:dLbls>
          <c:cat>
            <c:numRef>
              <c:f>e!$T$3:$T$27</c:f>
              <c:numCache>
                <c:formatCode>dd/mm/yy;@</c:formatCode>
                <c:ptCount val="25"/>
                <c:pt idx="0">
                  <c:v>42461</c:v>
                </c:pt>
                <c:pt idx="1">
                  <c:v>42491</c:v>
                </c:pt>
                <c:pt idx="2">
                  <c:v>42522</c:v>
                </c:pt>
                <c:pt idx="3">
                  <c:v>42552</c:v>
                </c:pt>
                <c:pt idx="4">
                  <c:v>42583</c:v>
                </c:pt>
                <c:pt idx="5">
                  <c:v>42614</c:v>
                </c:pt>
                <c:pt idx="6">
                  <c:v>42644</c:v>
                </c:pt>
                <c:pt idx="7">
                  <c:v>42675</c:v>
                </c:pt>
                <c:pt idx="8">
                  <c:v>42705</c:v>
                </c:pt>
                <c:pt idx="9">
                  <c:v>42737</c:v>
                </c:pt>
                <c:pt idx="10">
                  <c:v>42751</c:v>
                </c:pt>
                <c:pt idx="11">
                  <c:v>42765</c:v>
                </c:pt>
                <c:pt idx="12">
                  <c:v>42779</c:v>
                </c:pt>
                <c:pt idx="13">
                  <c:v>42793</c:v>
                </c:pt>
                <c:pt idx="14">
                  <c:v>42807</c:v>
                </c:pt>
                <c:pt idx="15">
                  <c:v>#N/A</c:v>
                </c:pt>
                <c:pt idx="16">
                  <c:v>#N/A</c:v>
                </c:pt>
                <c:pt idx="17">
                  <c:v>#N/A</c:v>
                </c:pt>
                <c:pt idx="18">
                  <c:v>#N/A</c:v>
                </c:pt>
                <c:pt idx="19">
                  <c:v>#N/A</c:v>
                </c:pt>
                <c:pt idx="20">
                  <c:v>#N/A</c:v>
                </c:pt>
                <c:pt idx="21">
                  <c:v>#N/A</c:v>
                </c:pt>
                <c:pt idx="22">
                  <c:v>#N/A</c:v>
                </c:pt>
                <c:pt idx="23">
                  <c:v>#N/A</c:v>
                </c:pt>
                <c:pt idx="24">
                  <c:v>#N/A</c:v>
                </c:pt>
              </c:numCache>
            </c:numRef>
          </c:cat>
          <c:val>
            <c:numRef>
              <c:f>e!$AB$3:$AB$27</c:f>
              <c:numCache>
                <c:formatCode>0.0</c:formatCode>
                <c:ptCount val="25"/>
                <c:pt idx="0">
                  <c:v>30.88235294117646</c:v>
                </c:pt>
                <c:pt idx="1">
                  <c:v>93.589743589743591</c:v>
                </c:pt>
                <c:pt idx="2">
                  <c:v>80</c:v>
                </c:pt>
                <c:pt idx="3">
                  <c:v>93.589743589743591</c:v>
                </c:pt>
                <c:pt idx="4">
                  <c:v>96.969696969696997</c:v>
                </c:pt>
                <c:pt idx="5">
                  <c:v>98.507462686567166</c:v>
                </c:pt>
                <c:pt idx="6">
                  <c:v>97.101449275362327</c:v>
                </c:pt>
                <c:pt idx="7">
                  <c:v>98.630136986301352</c:v>
                </c:pt>
                <c:pt idx="8">
                  <c:v>100</c:v>
                </c:pt>
                <c:pt idx="9">
                  <c:v>100</c:v>
                </c:pt>
                <c:pt idx="10">
                  <c:v>96.666666666666671</c:v>
                </c:pt>
                <c:pt idx="11">
                  <c:v>100</c:v>
                </c:pt>
                <c:pt idx="12">
                  <c:v>100</c:v>
                </c:pt>
                <c:pt idx="13">
                  <c:v>100</c:v>
                </c:pt>
                <c:pt idx="14">
                  <c:v>100</c:v>
                </c:pt>
                <c:pt idx="15">
                  <c:v>#N/A</c:v>
                </c:pt>
                <c:pt idx="16">
                  <c:v>#N/A</c:v>
                </c:pt>
                <c:pt idx="17">
                  <c:v>#N/A</c:v>
                </c:pt>
                <c:pt idx="18">
                  <c:v>#N/A</c:v>
                </c:pt>
                <c:pt idx="19">
                  <c:v>#N/A</c:v>
                </c:pt>
                <c:pt idx="20">
                  <c:v>#N/A</c:v>
                </c:pt>
                <c:pt idx="21">
                  <c:v>#N/A</c:v>
                </c:pt>
                <c:pt idx="22">
                  <c:v>#N/A</c:v>
                </c:pt>
                <c:pt idx="23">
                  <c:v>#N/A</c:v>
                </c:pt>
                <c:pt idx="24">
                  <c:v>#N/A</c:v>
                </c:pt>
              </c:numCache>
            </c:numRef>
          </c:val>
          <c:smooth val="0"/>
          <c:extLst>
            <c:ext xmlns:c16="http://schemas.microsoft.com/office/drawing/2014/chart" uri="{C3380CC4-5D6E-409C-BE32-E72D297353CC}">
              <c16:uniqueId val="{00000004-1665-42B7-B594-082659ED73DF}"/>
            </c:ext>
          </c:extLst>
        </c:ser>
        <c:dLbls>
          <c:showLegendKey val="0"/>
          <c:showVal val="1"/>
          <c:showCatName val="0"/>
          <c:showSerName val="0"/>
          <c:showPercent val="0"/>
          <c:showBubbleSize val="0"/>
        </c:dLbls>
        <c:marker val="1"/>
        <c:smooth val="0"/>
        <c:axId val="653338096"/>
        <c:axId val="653339272"/>
      </c:lineChart>
      <c:dateAx>
        <c:axId val="653338096"/>
        <c:scaling>
          <c:orientation val="minMax"/>
        </c:scaling>
        <c:delete val="0"/>
        <c:axPos val="b"/>
        <c:numFmt formatCode="mmm\ yy" sourceLinked="0"/>
        <c:majorTickMark val="out"/>
        <c:minorTickMark val="none"/>
        <c:tickLblPos val="nextTo"/>
        <c:spPr>
          <a:ln w="3175">
            <a:solidFill>
              <a:srgbClr val="000000"/>
            </a:solidFill>
            <a:prstDash val="solid"/>
          </a:ln>
        </c:spPr>
        <c:txPr>
          <a:bodyPr rot="-5400000" vert="horz"/>
          <a:lstStyle/>
          <a:p>
            <a:pPr>
              <a:defRPr lang="en-US" sz="1200" b="0" i="0" u="none" strike="noStrike" baseline="0">
                <a:solidFill>
                  <a:srgbClr val="000000"/>
                </a:solidFill>
                <a:latin typeface="Arial"/>
                <a:ea typeface="Arial"/>
                <a:cs typeface="Arial"/>
              </a:defRPr>
            </a:pPr>
            <a:endParaRPr lang="en-US"/>
          </a:p>
        </c:txPr>
        <c:crossAx val="653339272"/>
        <c:crosses val="autoZero"/>
        <c:auto val="1"/>
        <c:lblOffset val="100"/>
        <c:baseTimeUnit val="days"/>
      </c:dateAx>
      <c:valAx>
        <c:axId val="653339272"/>
        <c:scaling>
          <c:orientation val="minMax"/>
          <c:max val="100"/>
          <c:min val="0"/>
        </c:scaling>
        <c:delete val="0"/>
        <c:axPos val="l"/>
        <c:title>
          <c:tx>
            <c:rich>
              <a:bodyPr/>
              <a:lstStyle/>
              <a:p>
                <a:pPr>
                  <a:defRPr lang="en-GB" sz="1100" b="1" i="0" u="none" strike="noStrike" baseline="0">
                    <a:solidFill>
                      <a:srgbClr val="000000"/>
                    </a:solidFill>
                    <a:latin typeface="Arial"/>
                    <a:ea typeface="Arial"/>
                    <a:cs typeface="Arial"/>
                  </a:defRPr>
                </a:pPr>
                <a:r>
                  <a:rPr lang="en-GB" sz="1100"/>
                  <a:t>Percent attainment</a:t>
                </a:r>
              </a:p>
            </c:rich>
          </c:tx>
          <c:layout>
            <c:manualLayout>
              <c:xMode val="edge"/>
              <c:yMode val="edge"/>
              <c:x val="7.8563226471691158E-3"/>
              <c:y val="0.2864240303295462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lang="en-US" sz="1200" b="0" i="0" u="none" strike="noStrike" baseline="0">
                <a:solidFill>
                  <a:srgbClr val="000000"/>
                </a:solidFill>
                <a:latin typeface="Arial"/>
                <a:ea typeface="Arial"/>
                <a:cs typeface="Arial"/>
              </a:defRPr>
            </a:pPr>
            <a:endParaRPr lang="en-US"/>
          </a:p>
        </c:txPr>
        <c:crossAx val="653338096"/>
        <c:crosses val="autoZero"/>
        <c:crossBetween val="between"/>
      </c:valAx>
      <c:spPr>
        <a:noFill/>
        <a:ln w="25400">
          <a:noFill/>
        </a:ln>
      </c:spPr>
    </c:plotArea>
    <c:legend>
      <c:legendPos val="r"/>
      <c:layout>
        <c:manualLayout>
          <c:xMode val="edge"/>
          <c:yMode val="edge"/>
          <c:x val="0.46036171799032455"/>
          <c:y val="0.34297706614783419"/>
          <c:w val="0.37591321732266081"/>
          <c:h val="0.43972625629928164"/>
        </c:manualLayout>
      </c:layout>
      <c:overlay val="1"/>
      <c:txPr>
        <a:bodyPr/>
        <a:lstStyle/>
        <a:p>
          <a:pPr>
            <a:defRPr lang="en-US" sz="1000"/>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26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effectLst/>
              </a:rPr>
              <a:t>Periodontal Bundle: Overall Compliance</a:t>
            </a:r>
            <a:endParaRPr lang="en-GB"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58114610673666"/>
          <c:y val="0.17171296296296296"/>
          <c:w val="0.83286329833770778"/>
          <c:h val="0.72088764946048411"/>
        </c:manualLayout>
      </c:layout>
      <c:lineChart>
        <c:grouping val="standard"/>
        <c:varyColors val="0"/>
        <c:ser>
          <c:idx val="3"/>
          <c:order val="0"/>
          <c:tx>
            <c:strRef>
              <c:f>VDP!$Q$9</c:f>
              <c:strCache>
                <c:ptCount val="1"/>
                <c:pt idx="0">
                  <c:v>Overall Compliant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(VDP!$N$10:$N$17,VDP!$R$10:$T$17)</c:f>
              <c:strCache>
                <c:ptCount val="16"/>
                <c:pt idx="0">
                  <c:v>01-Sep</c:v>
                </c:pt>
                <c:pt idx="1">
                  <c:v>14-Sep</c:v>
                </c:pt>
                <c:pt idx="2">
                  <c:v>01-Oct</c:v>
                </c:pt>
                <c:pt idx="3">
                  <c:v>14-Oct</c:v>
                </c:pt>
                <c:pt idx="4">
                  <c:v>01-Nov</c:v>
                </c:pt>
                <c:pt idx="5">
                  <c:v>14-Nov</c:v>
                </c:pt>
                <c:pt idx="6">
                  <c:v>01-Dec</c:v>
                </c:pt>
                <c:pt idx="7">
                  <c:v>14-Dec</c:v>
                </c:pt>
                <c:pt idx="8">
                  <c:v>0.184722222</c:v>
                </c:pt>
                <c:pt idx="9">
                  <c:v>0.184722222</c:v>
                </c:pt>
                <c:pt idx="10">
                  <c:v>0.184722222</c:v>
                </c:pt>
                <c:pt idx="11">
                  <c:v>0.184722222</c:v>
                </c:pt>
                <c:pt idx="12">
                  <c:v>0.184722222</c:v>
                </c:pt>
                <c:pt idx="13">
                  <c:v>0.184722222</c:v>
                </c:pt>
                <c:pt idx="14">
                  <c:v>0.184722222</c:v>
                </c:pt>
                <c:pt idx="15">
                  <c:v>0.184722222</c:v>
                </c:pt>
              </c:strCache>
            </c:strRef>
          </c:cat>
          <c:val>
            <c:numRef>
              <c:f>VDP!$Q$10:$Q$17</c:f>
              <c:numCache>
                <c:formatCode>0%</c:formatCode>
                <c:ptCount val="8"/>
                <c:pt idx="0">
                  <c:v>8.8888888888888892E-2</c:v>
                </c:pt>
                <c:pt idx="1">
                  <c:v>0.19444444444444445</c:v>
                </c:pt>
                <c:pt idx="2">
                  <c:v>0.14374999999999999</c:v>
                </c:pt>
                <c:pt idx="3">
                  <c:v>0.17499999999999999</c:v>
                </c:pt>
                <c:pt idx="4">
                  <c:v>0.33124999999999999</c:v>
                </c:pt>
                <c:pt idx="5">
                  <c:v>0.45</c:v>
                </c:pt>
                <c:pt idx="6">
                  <c:v>0.35</c:v>
                </c:pt>
                <c:pt idx="7">
                  <c:v>0.3</c:v>
                </c:pt>
              </c:numCache>
            </c:numRef>
          </c:val>
          <c:smooth val="0"/>
          <c:extLst>
            <c:ext xmlns:c16="http://schemas.microsoft.com/office/drawing/2014/chart" uri="{C3380CC4-5D6E-409C-BE32-E72D297353CC}">
              <c16:uniqueId val="{00000000-0B70-4830-9924-9955637D2075}"/>
            </c:ext>
          </c:extLst>
        </c:ser>
        <c:ser>
          <c:idx val="4"/>
          <c:order val="1"/>
          <c:tx>
            <c:strRef>
              <c:f>VDP!$R$9</c:f>
              <c:strCache>
                <c:ptCount val="1"/>
                <c:pt idx="0">
                  <c:v>Median</c:v>
                </c:pt>
              </c:strCache>
            </c:strRef>
          </c:tx>
          <c:spPr>
            <a:ln w="28575" cap="rnd">
              <a:solidFill>
                <a:schemeClr val="accent2"/>
              </a:solidFill>
              <a:round/>
            </a:ln>
            <a:effectLst/>
          </c:spPr>
          <c:marker>
            <c:symbol val="none"/>
          </c:marker>
          <c:cat>
            <c:strRef>
              <c:f>(VDP!$N$10:$N$17,VDP!$R$10:$T$17)</c:f>
              <c:strCache>
                <c:ptCount val="16"/>
                <c:pt idx="0">
                  <c:v>01-Sep</c:v>
                </c:pt>
                <c:pt idx="1">
                  <c:v>14-Sep</c:v>
                </c:pt>
                <c:pt idx="2">
                  <c:v>01-Oct</c:v>
                </c:pt>
                <c:pt idx="3">
                  <c:v>14-Oct</c:v>
                </c:pt>
                <c:pt idx="4">
                  <c:v>01-Nov</c:v>
                </c:pt>
                <c:pt idx="5">
                  <c:v>14-Nov</c:v>
                </c:pt>
                <c:pt idx="6">
                  <c:v>01-Dec</c:v>
                </c:pt>
                <c:pt idx="7">
                  <c:v>14-Dec</c:v>
                </c:pt>
                <c:pt idx="8">
                  <c:v>0.184722222</c:v>
                </c:pt>
                <c:pt idx="9">
                  <c:v>0.184722222</c:v>
                </c:pt>
                <c:pt idx="10">
                  <c:v>0.184722222</c:v>
                </c:pt>
                <c:pt idx="11">
                  <c:v>0.184722222</c:v>
                </c:pt>
                <c:pt idx="12">
                  <c:v>0.184722222</c:v>
                </c:pt>
                <c:pt idx="13">
                  <c:v>0.184722222</c:v>
                </c:pt>
                <c:pt idx="14">
                  <c:v>0.184722222</c:v>
                </c:pt>
                <c:pt idx="15">
                  <c:v>0.184722222</c:v>
                </c:pt>
              </c:strCache>
            </c:strRef>
          </c:cat>
          <c:val>
            <c:numRef>
              <c:f>VDP!$R$10:$R$17</c:f>
              <c:numCache>
                <c:formatCode>General</c:formatCode>
                <c:ptCount val="8"/>
                <c:pt idx="0">
                  <c:v>0.18472222222222223</c:v>
                </c:pt>
                <c:pt idx="1">
                  <c:v>0.18472222222222223</c:v>
                </c:pt>
                <c:pt idx="2">
                  <c:v>0.18472222222222223</c:v>
                </c:pt>
                <c:pt idx="3">
                  <c:v>0.18472222222222223</c:v>
                </c:pt>
                <c:pt idx="4">
                  <c:v>0.18472222222222223</c:v>
                </c:pt>
                <c:pt idx="5">
                  <c:v>0.18472222222222223</c:v>
                </c:pt>
              </c:numCache>
            </c:numRef>
          </c:val>
          <c:smooth val="0"/>
          <c:extLst>
            <c:ext xmlns:c16="http://schemas.microsoft.com/office/drawing/2014/chart" uri="{C3380CC4-5D6E-409C-BE32-E72D297353CC}">
              <c16:uniqueId val="{00000001-0B70-4830-9924-9955637D2075}"/>
            </c:ext>
          </c:extLst>
        </c:ser>
        <c:ser>
          <c:idx val="5"/>
          <c:order val="2"/>
          <c:tx>
            <c:strRef>
              <c:f>VDP!$S$9</c:f>
              <c:strCache>
                <c:ptCount val="1"/>
                <c:pt idx="0">
                  <c:v>Extended Median</c:v>
                </c:pt>
              </c:strCache>
            </c:strRef>
          </c:tx>
          <c:spPr>
            <a:ln w="28575" cap="rnd">
              <a:solidFill>
                <a:schemeClr val="accent2"/>
              </a:solidFill>
              <a:prstDash val="sysDash"/>
              <a:round/>
            </a:ln>
            <a:effectLst/>
          </c:spPr>
          <c:marker>
            <c:symbol val="none"/>
          </c:marker>
          <c:cat>
            <c:strRef>
              <c:f>(VDP!$N$10:$N$17,VDP!$R$10:$T$17)</c:f>
              <c:strCache>
                <c:ptCount val="16"/>
                <c:pt idx="0">
                  <c:v>01-Sep</c:v>
                </c:pt>
                <c:pt idx="1">
                  <c:v>14-Sep</c:v>
                </c:pt>
                <c:pt idx="2">
                  <c:v>01-Oct</c:v>
                </c:pt>
                <c:pt idx="3">
                  <c:v>14-Oct</c:v>
                </c:pt>
                <c:pt idx="4">
                  <c:v>01-Nov</c:v>
                </c:pt>
                <c:pt idx="5">
                  <c:v>14-Nov</c:v>
                </c:pt>
                <c:pt idx="6">
                  <c:v>01-Dec</c:v>
                </c:pt>
                <c:pt idx="7">
                  <c:v>14-Dec</c:v>
                </c:pt>
                <c:pt idx="8">
                  <c:v>0.184722222</c:v>
                </c:pt>
                <c:pt idx="9">
                  <c:v>0.184722222</c:v>
                </c:pt>
                <c:pt idx="10">
                  <c:v>0.184722222</c:v>
                </c:pt>
                <c:pt idx="11">
                  <c:v>0.184722222</c:v>
                </c:pt>
                <c:pt idx="12">
                  <c:v>0.184722222</c:v>
                </c:pt>
                <c:pt idx="13">
                  <c:v>0.184722222</c:v>
                </c:pt>
                <c:pt idx="14">
                  <c:v>0.184722222</c:v>
                </c:pt>
                <c:pt idx="15">
                  <c:v>0.184722222</c:v>
                </c:pt>
              </c:strCache>
            </c:strRef>
          </c:cat>
          <c:val>
            <c:numRef>
              <c:f>VDP!$S$10:$S$17</c:f>
              <c:numCache>
                <c:formatCode>General</c:formatCode>
                <c:ptCount val="8"/>
                <c:pt idx="5">
                  <c:v>0.18472222222222223</c:v>
                </c:pt>
                <c:pt idx="6">
                  <c:v>0.18472222222222223</c:v>
                </c:pt>
                <c:pt idx="7">
                  <c:v>0.18472222222222223</c:v>
                </c:pt>
              </c:numCache>
            </c:numRef>
          </c:val>
          <c:smooth val="0"/>
          <c:extLst>
            <c:ext xmlns:c16="http://schemas.microsoft.com/office/drawing/2014/chart" uri="{C3380CC4-5D6E-409C-BE32-E72D297353CC}">
              <c16:uniqueId val="{00000002-0B70-4830-9924-9955637D2075}"/>
            </c:ext>
          </c:extLst>
        </c:ser>
        <c:ser>
          <c:idx val="0"/>
          <c:order val="3"/>
          <c:tx>
            <c:strRef>
              <c:f>VDP!$N$10</c:f>
              <c:strCache>
                <c:ptCount val="1"/>
                <c:pt idx="0">
                  <c:v>01-Sep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(VDP!$N$10:$N$17,VDP!$R$10:$T$17)</c:f>
              <c:strCache>
                <c:ptCount val="16"/>
                <c:pt idx="0">
                  <c:v>01-Sep</c:v>
                </c:pt>
                <c:pt idx="1">
                  <c:v>14-Sep</c:v>
                </c:pt>
                <c:pt idx="2">
                  <c:v>01-Oct</c:v>
                </c:pt>
                <c:pt idx="3">
                  <c:v>14-Oct</c:v>
                </c:pt>
                <c:pt idx="4">
                  <c:v>01-Nov</c:v>
                </c:pt>
                <c:pt idx="5">
                  <c:v>14-Nov</c:v>
                </c:pt>
                <c:pt idx="6">
                  <c:v>01-Dec</c:v>
                </c:pt>
                <c:pt idx="7">
                  <c:v>14-Dec</c:v>
                </c:pt>
                <c:pt idx="8">
                  <c:v>0.184722222</c:v>
                </c:pt>
                <c:pt idx="9">
                  <c:v>0.184722222</c:v>
                </c:pt>
                <c:pt idx="10">
                  <c:v>0.184722222</c:v>
                </c:pt>
                <c:pt idx="11">
                  <c:v>0.184722222</c:v>
                </c:pt>
                <c:pt idx="12">
                  <c:v>0.184722222</c:v>
                </c:pt>
                <c:pt idx="13">
                  <c:v>0.184722222</c:v>
                </c:pt>
                <c:pt idx="14">
                  <c:v>0.184722222</c:v>
                </c:pt>
                <c:pt idx="15">
                  <c:v>0.184722222</c:v>
                </c:pt>
              </c:strCache>
            </c:strRef>
          </c:cat>
          <c:val>
            <c:numRef>
              <c:f>VDP!$N$11:$N$17</c:f>
              <c:numCache>
                <c:formatCode>d\-mmm</c:formatCode>
                <c:ptCount val="7"/>
                <c:pt idx="0">
                  <c:v>42992</c:v>
                </c:pt>
                <c:pt idx="1">
                  <c:v>43009</c:v>
                </c:pt>
                <c:pt idx="2">
                  <c:v>43022</c:v>
                </c:pt>
                <c:pt idx="3">
                  <c:v>43040</c:v>
                </c:pt>
                <c:pt idx="4">
                  <c:v>43053</c:v>
                </c:pt>
                <c:pt idx="5">
                  <c:v>43070</c:v>
                </c:pt>
                <c:pt idx="6">
                  <c:v>43083</c:v>
                </c:pt>
              </c:numCache>
            </c:numRef>
          </c:val>
          <c:smooth val="0"/>
          <c:extLst>
            <c:ext xmlns:c16="http://schemas.microsoft.com/office/drawing/2014/chart" uri="{C3380CC4-5D6E-409C-BE32-E72D297353CC}">
              <c16:uniqueId val="{00000003-0B70-4830-9924-9955637D2075}"/>
            </c:ext>
          </c:extLst>
        </c:ser>
        <c:dLbls>
          <c:showLegendKey val="0"/>
          <c:showVal val="0"/>
          <c:showCatName val="0"/>
          <c:showSerName val="0"/>
          <c:showPercent val="0"/>
          <c:showBubbleSize val="0"/>
        </c:dLbls>
        <c:marker val="1"/>
        <c:smooth val="0"/>
        <c:axId val="473646752"/>
        <c:axId val="473647144"/>
      </c:lineChart>
      <c:catAx>
        <c:axId val="473646752"/>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647144"/>
        <c:crosses val="autoZero"/>
        <c:auto val="1"/>
        <c:lblAlgn val="ctr"/>
        <c:lblOffset val="100"/>
        <c:noMultiLvlLbl val="0"/>
      </c:catAx>
      <c:valAx>
        <c:axId val="4736471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1" i="0" baseline="0">
                    <a:effectLst/>
                  </a:rPr>
                  <a:t>Percent compliance</a:t>
                </a:r>
                <a:endParaRPr lang="en-GB"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6467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65000"/>
          <a:lumOff val="3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effectLst/>
              </a:rPr>
              <a:t>Periodontal Bundle: Element Compliance</a:t>
            </a:r>
            <a:endParaRPr lang="en-GB"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522746413913857E-2"/>
          <c:y val="0.13420169956207514"/>
          <c:w val="0.63505563502355078"/>
          <c:h val="0.78186066348847549"/>
        </c:manualLayout>
      </c:layout>
      <c:lineChart>
        <c:grouping val="standard"/>
        <c:varyColors val="0"/>
        <c:ser>
          <c:idx val="1"/>
          <c:order val="0"/>
          <c:tx>
            <c:strRef>
              <c:f>VDP!$O$36</c:f>
              <c:strCache>
                <c:ptCount val="1"/>
                <c:pt idx="0">
                  <c:v>Has the patient’s risk of Periodontal Disease been assessed? </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multiLvlStrRef>
              <c:f>(VDP!$N$37:$N$44,VDP!$O$37:$R$44)</c:f>
              <c:multiLvlStrCache>
                <c:ptCount val="16"/>
                <c:lvl>
                  <c:pt idx="0">
                    <c:v>01-Sep</c:v>
                  </c:pt>
                  <c:pt idx="1">
                    <c:v>14-Sep</c:v>
                  </c:pt>
                  <c:pt idx="2">
                    <c:v>01-Oct</c:v>
                  </c:pt>
                  <c:pt idx="3">
                    <c:v>14-Oct</c:v>
                  </c:pt>
                  <c:pt idx="4">
                    <c:v>01-Nov</c:v>
                  </c:pt>
                  <c:pt idx="5">
                    <c:v>14-Nov</c:v>
                  </c:pt>
                  <c:pt idx="6">
                    <c:v>01-Dec</c:v>
                  </c:pt>
                  <c:pt idx="7">
                    <c:v>14-Dec</c:v>
                  </c:pt>
                  <c:pt idx="8">
                    <c:v>15%</c:v>
                  </c:pt>
                  <c:pt idx="9">
                    <c:v>24%</c:v>
                  </c:pt>
                  <c:pt idx="10">
                    <c:v>19%</c:v>
                  </c:pt>
                  <c:pt idx="11">
                    <c:v>22%</c:v>
                  </c:pt>
                  <c:pt idx="12">
                    <c:v>38%</c:v>
                  </c:pt>
                  <c:pt idx="13">
                    <c:v>46%</c:v>
                  </c:pt>
                  <c:pt idx="14">
                    <c:v>35%</c:v>
                  </c:pt>
                  <c:pt idx="15">
                    <c:v>35%</c:v>
                  </c:pt>
                </c:lvl>
                <c:lvl>
                  <c:pt idx="8">
                    <c:v>67%</c:v>
                  </c:pt>
                  <c:pt idx="9">
                    <c:v>73%</c:v>
                  </c:pt>
                  <c:pt idx="10">
                    <c:v>69%</c:v>
                  </c:pt>
                  <c:pt idx="11">
                    <c:v>79%</c:v>
                  </c:pt>
                  <c:pt idx="12">
                    <c:v>89%</c:v>
                  </c:pt>
                  <c:pt idx="13">
                    <c:v>87%</c:v>
                  </c:pt>
                  <c:pt idx="14">
                    <c:v>90%</c:v>
                  </c:pt>
                  <c:pt idx="15">
                    <c:v>80%</c:v>
                  </c:pt>
                </c:lvl>
                <c:lvl>
                  <c:pt idx="8">
                    <c:v>68%</c:v>
                  </c:pt>
                  <c:pt idx="9">
                    <c:v>72%</c:v>
                  </c:pt>
                  <c:pt idx="10">
                    <c:v>66%</c:v>
                  </c:pt>
                  <c:pt idx="11">
                    <c:v>77%</c:v>
                  </c:pt>
                  <c:pt idx="12">
                    <c:v>91%</c:v>
                  </c:pt>
                  <c:pt idx="13">
                    <c:v>86%</c:v>
                  </c:pt>
                  <c:pt idx="14">
                    <c:v>85%</c:v>
                  </c:pt>
                  <c:pt idx="15">
                    <c:v>80%</c:v>
                  </c:pt>
                </c:lvl>
                <c:lvl>
                  <c:pt idx="8">
                    <c:v>67%</c:v>
                  </c:pt>
                  <c:pt idx="9">
                    <c:v>77%</c:v>
                  </c:pt>
                  <c:pt idx="10">
                    <c:v>74%</c:v>
                  </c:pt>
                  <c:pt idx="11">
                    <c:v>81%</c:v>
                  </c:pt>
                  <c:pt idx="12">
                    <c:v>93%</c:v>
                  </c:pt>
                  <c:pt idx="13">
                    <c:v>90%</c:v>
                  </c:pt>
                  <c:pt idx="14">
                    <c:v>100%</c:v>
                  </c:pt>
                  <c:pt idx="15">
                    <c:v>100%</c:v>
                  </c:pt>
                </c:lvl>
              </c:multiLvlStrCache>
            </c:multiLvlStrRef>
          </c:cat>
          <c:val>
            <c:numRef>
              <c:f>VDP!$O$37:$O$44</c:f>
              <c:numCache>
                <c:formatCode>0%</c:formatCode>
                <c:ptCount val="8"/>
                <c:pt idx="0">
                  <c:v>0.66666666666666663</c:v>
                </c:pt>
                <c:pt idx="1">
                  <c:v>0.76666666666666672</c:v>
                </c:pt>
                <c:pt idx="2">
                  <c:v>0.74375000000000002</c:v>
                </c:pt>
                <c:pt idx="3">
                  <c:v>0.8125</c:v>
                </c:pt>
                <c:pt idx="4">
                  <c:v>0.93125000000000002</c:v>
                </c:pt>
                <c:pt idx="5">
                  <c:v>0.9</c:v>
                </c:pt>
                <c:pt idx="6">
                  <c:v>1</c:v>
                </c:pt>
                <c:pt idx="7">
                  <c:v>1</c:v>
                </c:pt>
              </c:numCache>
            </c:numRef>
          </c:val>
          <c:smooth val="0"/>
          <c:extLst>
            <c:ext xmlns:c16="http://schemas.microsoft.com/office/drawing/2014/chart" uri="{C3380CC4-5D6E-409C-BE32-E72D297353CC}">
              <c16:uniqueId val="{00000000-3BF0-4C5A-A0F3-0C87268EE56B}"/>
            </c:ext>
          </c:extLst>
        </c:ser>
        <c:ser>
          <c:idx val="2"/>
          <c:order val="1"/>
          <c:tx>
            <c:strRef>
              <c:f>VDP!$P$36</c:f>
              <c:strCache>
                <c:ptCount val="1"/>
                <c:pt idx="0">
                  <c:v>Has the patient been informed about their current level of Periodontal health? </c:v>
                </c:pt>
              </c:strCache>
            </c:strRef>
          </c:tx>
          <c:spPr>
            <a:ln w="28575" cap="rnd">
              <a:solidFill>
                <a:srgbClr val="1E03BD"/>
              </a:solidFill>
              <a:round/>
            </a:ln>
            <a:effectLst/>
          </c:spPr>
          <c:marker>
            <c:symbol val="circle"/>
            <c:size val="5"/>
            <c:spPr>
              <a:solidFill>
                <a:srgbClr val="1E03BD"/>
              </a:solidFill>
              <a:ln w="9525">
                <a:solidFill>
                  <a:srgbClr val="1E03BD"/>
                </a:solidFill>
              </a:ln>
              <a:effectLst/>
            </c:spPr>
          </c:marker>
          <c:cat>
            <c:multiLvlStrRef>
              <c:f>(VDP!$N$37:$N$44,VDP!$O$37:$R$44)</c:f>
              <c:multiLvlStrCache>
                <c:ptCount val="16"/>
                <c:lvl>
                  <c:pt idx="0">
                    <c:v>01-Sep</c:v>
                  </c:pt>
                  <c:pt idx="1">
                    <c:v>14-Sep</c:v>
                  </c:pt>
                  <c:pt idx="2">
                    <c:v>01-Oct</c:v>
                  </c:pt>
                  <c:pt idx="3">
                    <c:v>14-Oct</c:v>
                  </c:pt>
                  <c:pt idx="4">
                    <c:v>01-Nov</c:v>
                  </c:pt>
                  <c:pt idx="5">
                    <c:v>14-Nov</c:v>
                  </c:pt>
                  <c:pt idx="6">
                    <c:v>01-Dec</c:v>
                  </c:pt>
                  <c:pt idx="7">
                    <c:v>14-Dec</c:v>
                  </c:pt>
                  <c:pt idx="8">
                    <c:v>15%</c:v>
                  </c:pt>
                  <c:pt idx="9">
                    <c:v>24%</c:v>
                  </c:pt>
                  <c:pt idx="10">
                    <c:v>19%</c:v>
                  </c:pt>
                  <c:pt idx="11">
                    <c:v>22%</c:v>
                  </c:pt>
                  <c:pt idx="12">
                    <c:v>38%</c:v>
                  </c:pt>
                  <c:pt idx="13">
                    <c:v>46%</c:v>
                  </c:pt>
                  <c:pt idx="14">
                    <c:v>35%</c:v>
                  </c:pt>
                  <c:pt idx="15">
                    <c:v>35%</c:v>
                  </c:pt>
                </c:lvl>
                <c:lvl>
                  <c:pt idx="8">
                    <c:v>67%</c:v>
                  </c:pt>
                  <c:pt idx="9">
                    <c:v>73%</c:v>
                  </c:pt>
                  <c:pt idx="10">
                    <c:v>69%</c:v>
                  </c:pt>
                  <c:pt idx="11">
                    <c:v>79%</c:v>
                  </c:pt>
                  <c:pt idx="12">
                    <c:v>89%</c:v>
                  </c:pt>
                  <c:pt idx="13">
                    <c:v>87%</c:v>
                  </c:pt>
                  <c:pt idx="14">
                    <c:v>90%</c:v>
                  </c:pt>
                  <c:pt idx="15">
                    <c:v>80%</c:v>
                  </c:pt>
                </c:lvl>
                <c:lvl>
                  <c:pt idx="8">
                    <c:v>68%</c:v>
                  </c:pt>
                  <c:pt idx="9">
                    <c:v>72%</c:v>
                  </c:pt>
                  <c:pt idx="10">
                    <c:v>66%</c:v>
                  </c:pt>
                  <c:pt idx="11">
                    <c:v>77%</c:v>
                  </c:pt>
                  <c:pt idx="12">
                    <c:v>91%</c:v>
                  </c:pt>
                  <c:pt idx="13">
                    <c:v>86%</c:v>
                  </c:pt>
                  <c:pt idx="14">
                    <c:v>85%</c:v>
                  </c:pt>
                  <c:pt idx="15">
                    <c:v>80%</c:v>
                  </c:pt>
                </c:lvl>
                <c:lvl>
                  <c:pt idx="8">
                    <c:v>67%</c:v>
                  </c:pt>
                  <c:pt idx="9">
                    <c:v>77%</c:v>
                  </c:pt>
                  <c:pt idx="10">
                    <c:v>74%</c:v>
                  </c:pt>
                  <c:pt idx="11">
                    <c:v>81%</c:v>
                  </c:pt>
                  <c:pt idx="12">
                    <c:v>93%</c:v>
                  </c:pt>
                  <c:pt idx="13">
                    <c:v>90%</c:v>
                  </c:pt>
                  <c:pt idx="14">
                    <c:v>100%</c:v>
                  </c:pt>
                  <c:pt idx="15">
                    <c:v>100%</c:v>
                  </c:pt>
                </c:lvl>
              </c:multiLvlStrCache>
            </c:multiLvlStrRef>
          </c:cat>
          <c:val>
            <c:numRef>
              <c:f>VDP!$P$37:$P$44</c:f>
              <c:numCache>
                <c:formatCode>0%</c:formatCode>
                <c:ptCount val="8"/>
                <c:pt idx="0">
                  <c:v>0.67777777777777781</c:v>
                </c:pt>
                <c:pt idx="1">
                  <c:v>0.71666666666666667</c:v>
                </c:pt>
                <c:pt idx="2">
                  <c:v>0.65625</c:v>
                </c:pt>
                <c:pt idx="3">
                  <c:v>0.76875000000000004</c:v>
                </c:pt>
                <c:pt idx="4">
                  <c:v>0.90625</c:v>
                </c:pt>
                <c:pt idx="5">
                  <c:v>0.86</c:v>
                </c:pt>
                <c:pt idx="6">
                  <c:v>0.85</c:v>
                </c:pt>
                <c:pt idx="7">
                  <c:v>0.8</c:v>
                </c:pt>
              </c:numCache>
            </c:numRef>
          </c:val>
          <c:smooth val="0"/>
          <c:extLst>
            <c:ext xmlns:c16="http://schemas.microsoft.com/office/drawing/2014/chart" uri="{C3380CC4-5D6E-409C-BE32-E72D297353CC}">
              <c16:uniqueId val="{00000001-3BF0-4C5A-A0F3-0C87268EE56B}"/>
            </c:ext>
          </c:extLst>
        </c:ser>
        <c:ser>
          <c:idx val="3"/>
          <c:order val="2"/>
          <c:tx>
            <c:strRef>
              <c:f>VDP!$Q$36</c:f>
              <c:strCache>
                <c:ptCount val="1"/>
                <c:pt idx="0">
                  <c:v>Has tailored preventative advice be given or arranged? </c:v>
                </c:pt>
              </c:strCache>
            </c:strRef>
          </c:tx>
          <c:spPr>
            <a:ln w="28575" cap="rnd">
              <a:solidFill>
                <a:srgbClr val="FF00FF"/>
              </a:solidFill>
              <a:round/>
            </a:ln>
            <a:effectLst/>
          </c:spPr>
          <c:marker>
            <c:symbol val="circle"/>
            <c:size val="5"/>
            <c:spPr>
              <a:solidFill>
                <a:srgbClr val="FF00FF"/>
              </a:solidFill>
              <a:ln w="9525">
                <a:solidFill>
                  <a:srgbClr val="FF00FF"/>
                </a:solidFill>
              </a:ln>
              <a:effectLst/>
            </c:spPr>
          </c:marker>
          <c:cat>
            <c:multiLvlStrRef>
              <c:f>(VDP!$N$37:$N$44,VDP!$O$37:$R$44)</c:f>
              <c:multiLvlStrCache>
                <c:ptCount val="16"/>
                <c:lvl>
                  <c:pt idx="0">
                    <c:v>01-Sep</c:v>
                  </c:pt>
                  <c:pt idx="1">
                    <c:v>14-Sep</c:v>
                  </c:pt>
                  <c:pt idx="2">
                    <c:v>01-Oct</c:v>
                  </c:pt>
                  <c:pt idx="3">
                    <c:v>14-Oct</c:v>
                  </c:pt>
                  <c:pt idx="4">
                    <c:v>01-Nov</c:v>
                  </c:pt>
                  <c:pt idx="5">
                    <c:v>14-Nov</c:v>
                  </c:pt>
                  <c:pt idx="6">
                    <c:v>01-Dec</c:v>
                  </c:pt>
                  <c:pt idx="7">
                    <c:v>14-Dec</c:v>
                  </c:pt>
                  <c:pt idx="8">
                    <c:v>15%</c:v>
                  </c:pt>
                  <c:pt idx="9">
                    <c:v>24%</c:v>
                  </c:pt>
                  <c:pt idx="10">
                    <c:v>19%</c:v>
                  </c:pt>
                  <c:pt idx="11">
                    <c:v>22%</c:v>
                  </c:pt>
                  <c:pt idx="12">
                    <c:v>38%</c:v>
                  </c:pt>
                  <c:pt idx="13">
                    <c:v>46%</c:v>
                  </c:pt>
                  <c:pt idx="14">
                    <c:v>35%</c:v>
                  </c:pt>
                  <c:pt idx="15">
                    <c:v>35%</c:v>
                  </c:pt>
                </c:lvl>
                <c:lvl>
                  <c:pt idx="8">
                    <c:v>67%</c:v>
                  </c:pt>
                  <c:pt idx="9">
                    <c:v>73%</c:v>
                  </c:pt>
                  <c:pt idx="10">
                    <c:v>69%</c:v>
                  </c:pt>
                  <c:pt idx="11">
                    <c:v>79%</c:v>
                  </c:pt>
                  <c:pt idx="12">
                    <c:v>89%</c:v>
                  </c:pt>
                  <c:pt idx="13">
                    <c:v>87%</c:v>
                  </c:pt>
                  <c:pt idx="14">
                    <c:v>90%</c:v>
                  </c:pt>
                  <c:pt idx="15">
                    <c:v>80%</c:v>
                  </c:pt>
                </c:lvl>
                <c:lvl>
                  <c:pt idx="8">
                    <c:v>68%</c:v>
                  </c:pt>
                  <c:pt idx="9">
                    <c:v>72%</c:v>
                  </c:pt>
                  <c:pt idx="10">
                    <c:v>66%</c:v>
                  </c:pt>
                  <c:pt idx="11">
                    <c:v>77%</c:v>
                  </c:pt>
                  <c:pt idx="12">
                    <c:v>91%</c:v>
                  </c:pt>
                  <c:pt idx="13">
                    <c:v>86%</c:v>
                  </c:pt>
                  <c:pt idx="14">
                    <c:v>85%</c:v>
                  </c:pt>
                  <c:pt idx="15">
                    <c:v>80%</c:v>
                  </c:pt>
                </c:lvl>
                <c:lvl>
                  <c:pt idx="8">
                    <c:v>67%</c:v>
                  </c:pt>
                  <c:pt idx="9">
                    <c:v>77%</c:v>
                  </c:pt>
                  <c:pt idx="10">
                    <c:v>74%</c:v>
                  </c:pt>
                  <c:pt idx="11">
                    <c:v>81%</c:v>
                  </c:pt>
                  <c:pt idx="12">
                    <c:v>93%</c:v>
                  </c:pt>
                  <c:pt idx="13">
                    <c:v>90%</c:v>
                  </c:pt>
                  <c:pt idx="14">
                    <c:v>100%</c:v>
                  </c:pt>
                  <c:pt idx="15">
                    <c:v>100%</c:v>
                  </c:pt>
                </c:lvl>
              </c:multiLvlStrCache>
            </c:multiLvlStrRef>
          </c:cat>
          <c:val>
            <c:numRef>
              <c:f>VDP!$Q$37:$Q$44</c:f>
              <c:numCache>
                <c:formatCode>0%</c:formatCode>
                <c:ptCount val="8"/>
                <c:pt idx="0">
                  <c:v>0.66666666666666663</c:v>
                </c:pt>
                <c:pt idx="1">
                  <c:v>0.72777777777777775</c:v>
                </c:pt>
                <c:pt idx="2">
                  <c:v>0.6875</c:v>
                </c:pt>
                <c:pt idx="3">
                  <c:v>0.79374999999999996</c:v>
                </c:pt>
                <c:pt idx="4">
                  <c:v>0.89375000000000004</c:v>
                </c:pt>
                <c:pt idx="5">
                  <c:v>0.87</c:v>
                </c:pt>
                <c:pt idx="6">
                  <c:v>0.9</c:v>
                </c:pt>
                <c:pt idx="7">
                  <c:v>0.8</c:v>
                </c:pt>
              </c:numCache>
            </c:numRef>
          </c:val>
          <c:smooth val="0"/>
          <c:extLst>
            <c:ext xmlns:c16="http://schemas.microsoft.com/office/drawing/2014/chart" uri="{C3380CC4-5D6E-409C-BE32-E72D297353CC}">
              <c16:uniqueId val="{00000002-3BF0-4C5A-A0F3-0C87268EE56B}"/>
            </c:ext>
          </c:extLst>
        </c:ser>
        <c:ser>
          <c:idx val="4"/>
          <c:order val="3"/>
          <c:tx>
            <c:strRef>
              <c:f>VDP!$R$36</c:f>
              <c:strCache>
                <c:ptCount val="1"/>
                <c:pt idx="0">
                  <c:v>Does the patient have a preventative personal care plan that has been communicated to them? </c:v>
                </c:pt>
              </c:strCache>
            </c:strRef>
          </c:tx>
          <c:spPr>
            <a:ln w="28575" cap="rnd">
              <a:solidFill>
                <a:srgbClr val="378137"/>
              </a:solidFill>
              <a:round/>
            </a:ln>
            <a:effectLst/>
          </c:spPr>
          <c:marker>
            <c:symbol val="circle"/>
            <c:size val="5"/>
            <c:spPr>
              <a:solidFill>
                <a:srgbClr val="378137"/>
              </a:solidFill>
              <a:ln w="9525">
                <a:solidFill>
                  <a:srgbClr val="378137"/>
                </a:solidFill>
              </a:ln>
              <a:effectLst/>
            </c:spPr>
          </c:marker>
          <c:cat>
            <c:multiLvlStrRef>
              <c:f>(VDP!$N$37:$N$44,VDP!$O$37:$R$44)</c:f>
              <c:multiLvlStrCache>
                <c:ptCount val="16"/>
                <c:lvl>
                  <c:pt idx="0">
                    <c:v>01-Sep</c:v>
                  </c:pt>
                  <c:pt idx="1">
                    <c:v>14-Sep</c:v>
                  </c:pt>
                  <c:pt idx="2">
                    <c:v>01-Oct</c:v>
                  </c:pt>
                  <c:pt idx="3">
                    <c:v>14-Oct</c:v>
                  </c:pt>
                  <c:pt idx="4">
                    <c:v>01-Nov</c:v>
                  </c:pt>
                  <c:pt idx="5">
                    <c:v>14-Nov</c:v>
                  </c:pt>
                  <c:pt idx="6">
                    <c:v>01-Dec</c:v>
                  </c:pt>
                  <c:pt idx="7">
                    <c:v>14-Dec</c:v>
                  </c:pt>
                  <c:pt idx="8">
                    <c:v>15%</c:v>
                  </c:pt>
                  <c:pt idx="9">
                    <c:v>24%</c:v>
                  </c:pt>
                  <c:pt idx="10">
                    <c:v>19%</c:v>
                  </c:pt>
                  <c:pt idx="11">
                    <c:v>22%</c:v>
                  </c:pt>
                  <c:pt idx="12">
                    <c:v>38%</c:v>
                  </c:pt>
                  <c:pt idx="13">
                    <c:v>46%</c:v>
                  </c:pt>
                  <c:pt idx="14">
                    <c:v>35%</c:v>
                  </c:pt>
                  <c:pt idx="15">
                    <c:v>35%</c:v>
                  </c:pt>
                </c:lvl>
                <c:lvl>
                  <c:pt idx="8">
                    <c:v>67%</c:v>
                  </c:pt>
                  <c:pt idx="9">
                    <c:v>73%</c:v>
                  </c:pt>
                  <c:pt idx="10">
                    <c:v>69%</c:v>
                  </c:pt>
                  <c:pt idx="11">
                    <c:v>79%</c:v>
                  </c:pt>
                  <c:pt idx="12">
                    <c:v>89%</c:v>
                  </c:pt>
                  <c:pt idx="13">
                    <c:v>87%</c:v>
                  </c:pt>
                  <c:pt idx="14">
                    <c:v>90%</c:v>
                  </c:pt>
                  <c:pt idx="15">
                    <c:v>80%</c:v>
                  </c:pt>
                </c:lvl>
                <c:lvl>
                  <c:pt idx="8">
                    <c:v>68%</c:v>
                  </c:pt>
                  <c:pt idx="9">
                    <c:v>72%</c:v>
                  </c:pt>
                  <c:pt idx="10">
                    <c:v>66%</c:v>
                  </c:pt>
                  <c:pt idx="11">
                    <c:v>77%</c:v>
                  </c:pt>
                  <c:pt idx="12">
                    <c:v>91%</c:v>
                  </c:pt>
                  <c:pt idx="13">
                    <c:v>86%</c:v>
                  </c:pt>
                  <c:pt idx="14">
                    <c:v>85%</c:v>
                  </c:pt>
                  <c:pt idx="15">
                    <c:v>80%</c:v>
                  </c:pt>
                </c:lvl>
                <c:lvl>
                  <c:pt idx="8">
                    <c:v>67%</c:v>
                  </c:pt>
                  <c:pt idx="9">
                    <c:v>77%</c:v>
                  </c:pt>
                  <c:pt idx="10">
                    <c:v>74%</c:v>
                  </c:pt>
                  <c:pt idx="11">
                    <c:v>81%</c:v>
                  </c:pt>
                  <c:pt idx="12">
                    <c:v>93%</c:v>
                  </c:pt>
                  <c:pt idx="13">
                    <c:v>90%</c:v>
                  </c:pt>
                  <c:pt idx="14">
                    <c:v>100%</c:v>
                  </c:pt>
                  <c:pt idx="15">
                    <c:v>100%</c:v>
                  </c:pt>
                </c:lvl>
              </c:multiLvlStrCache>
            </c:multiLvlStrRef>
          </c:cat>
          <c:val>
            <c:numRef>
              <c:f>VDP!$R$37:$R$44</c:f>
              <c:numCache>
                <c:formatCode>0%</c:formatCode>
                <c:ptCount val="8"/>
                <c:pt idx="0">
                  <c:v>0.15</c:v>
                </c:pt>
                <c:pt idx="1">
                  <c:v>0.24444444444444444</c:v>
                </c:pt>
                <c:pt idx="2">
                  <c:v>0.1875</c:v>
                </c:pt>
                <c:pt idx="3">
                  <c:v>0.21875</c:v>
                </c:pt>
                <c:pt idx="4">
                  <c:v>0.375</c:v>
                </c:pt>
                <c:pt idx="5">
                  <c:v>0.46</c:v>
                </c:pt>
                <c:pt idx="6">
                  <c:v>0.35</c:v>
                </c:pt>
                <c:pt idx="7">
                  <c:v>0.35</c:v>
                </c:pt>
              </c:numCache>
            </c:numRef>
          </c:val>
          <c:smooth val="0"/>
          <c:extLst>
            <c:ext xmlns:c16="http://schemas.microsoft.com/office/drawing/2014/chart" uri="{C3380CC4-5D6E-409C-BE32-E72D297353CC}">
              <c16:uniqueId val="{00000003-3BF0-4C5A-A0F3-0C87268EE56B}"/>
            </c:ext>
          </c:extLst>
        </c:ser>
        <c:dLbls>
          <c:showLegendKey val="0"/>
          <c:showVal val="0"/>
          <c:showCatName val="0"/>
          <c:showSerName val="0"/>
          <c:showPercent val="0"/>
          <c:showBubbleSize val="0"/>
        </c:dLbls>
        <c:marker val="1"/>
        <c:smooth val="0"/>
        <c:axId val="473647928"/>
        <c:axId val="473648320"/>
      </c:lineChart>
      <c:catAx>
        <c:axId val="473647928"/>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648320"/>
        <c:crosses val="autoZero"/>
        <c:auto val="1"/>
        <c:lblAlgn val="ctr"/>
        <c:lblOffset val="100"/>
        <c:noMultiLvlLbl val="0"/>
      </c:catAx>
      <c:valAx>
        <c:axId val="4736483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1" i="0" baseline="0">
                    <a:effectLst/>
                  </a:rPr>
                  <a:t>Percent compliance</a:t>
                </a:r>
                <a:endParaRPr lang="en-GB" sz="1000">
                  <a:effectLst/>
                </a:endParaRPr>
              </a:p>
            </c:rich>
          </c:tx>
          <c:layout>
            <c:manualLayout>
              <c:xMode val="edge"/>
              <c:yMode val="edge"/>
              <c:x val="6.7911714770797962E-3"/>
              <c:y val="0.3664525808391712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647928"/>
        <c:crosses val="autoZero"/>
        <c:crossBetween val="between"/>
      </c:valAx>
      <c:spPr>
        <a:noFill/>
        <a:ln>
          <a:noFill/>
        </a:ln>
        <a:effectLst/>
      </c:spPr>
    </c:plotArea>
    <c:legend>
      <c:legendPos val="r"/>
      <c:layout>
        <c:manualLayout>
          <c:xMode val="edge"/>
          <c:yMode val="edge"/>
          <c:x val="0.76627051499717036"/>
          <c:y val="0.12746658583010703"/>
          <c:w val="0.22014714204867006"/>
          <c:h val="0.7417742010385864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75000"/>
          <a:lumOff val="2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C009A-085F-4E97-8D3F-A5143632D27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19B1CF65-0757-49F0-889D-1E5FE2234AE1}">
      <dgm:prSet phldrT="[Text]" custT="1"/>
      <dgm:spPr/>
      <dgm:t>
        <a:bodyPr/>
        <a:lstStyle/>
        <a:p>
          <a:pPr algn="ctr"/>
          <a:r>
            <a:rPr lang="en-GB" sz="2000" b="1" dirty="0"/>
            <a:t>National SPSP-PC Team  (HIS)</a:t>
          </a:r>
        </a:p>
      </dgm:t>
    </dgm:pt>
    <dgm:pt modelId="{AFB353FD-4A44-4364-9338-46B54817907C}" type="parTrans" cxnId="{20DF5C65-1825-433F-BB16-B1BA39AAE349}">
      <dgm:prSet/>
      <dgm:spPr/>
      <dgm:t>
        <a:bodyPr/>
        <a:lstStyle/>
        <a:p>
          <a:pPr algn="ctr"/>
          <a:endParaRPr lang="en-GB"/>
        </a:p>
      </dgm:t>
    </dgm:pt>
    <dgm:pt modelId="{A3F30945-F68D-4F72-955E-49783F0D804F}" type="sibTrans" cxnId="{20DF5C65-1825-433F-BB16-B1BA39AAE349}">
      <dgm:prSet/>
      <dgm:spPr/>
      <dgm:t>
        <a:bodyPr/>
        <a:lstStyle/>
        <a:p>
          <a:pPr algn="ctr"/>
          <a:endParaRPr lang="en-GB"/>
        </a:p>
      </dgm:t>
    </dgm:pt>
    <dgm:pt modelId="{A6626C19-CF13-4393-BE8B-1FB642E8F4DF}">
      <dgm:prSet phldrT="[Text]" custT="1"/>
      <dgm:spPr>
        <a:solidFill>
          <a:schemeClr val="accent4">
            <a:lumMod val="75000"/>
          </a:schemeClr>
        </a:solidFill>
      </dgm:spPr>
      <dgm:t>
        <a:bodyPr/>
        <a:lstStyle/>
        <a:p>
          <a:pPr algn="ctr"/>
          <a:r>
            <a:rPr lang="en-GB" sz="1800" b="1" dirty="0"/>
            <a:t>NHS Fife</a:t>
          </a:r>
        </a:p>
      </dgm:t>
    </dgm:pt>
    <dgm:pt modelId="{DEC5CE1A-D9E9-4B35-BF60-F438E67D82D4}" type="parTrans" cxnId="{0AD69FA6-54DF-42E6-8337-A5683ED922B9}">
      <dgm:prSet/>
      <dgm:spPr/>
      <dgm:t>
        <a:bodyPr/>
        <a:lstStyle/>
        <a:p>
          <a:pPr algn="ctr"/>
          <a:endParaRPr lang="en-GB"/>
        </a:p>
      </dgm:t>
    </dgm:pt>
    <dgm:pt modelId="{E9641756-A7EC-4379-9BED-FAFE0104EABE}" type="sibTrans" cxnId="{0AD69FA6-54DF-42E6-8337-A5683ED922B9}">
      <dgm:prSet/>
      <dgm:spPr/>
      <dgm:t>
        <a:bodyPr/>
        <a:lstStyle/>
        <a:p>
          <a:pPr algn="ctr"/>
          <a:endParaRPr lang="en-GB"/>
        </a:p>
      </dgm:t>
    </dgm:pt>
    <dgm:pt modelId="{E9A3F5DD-A2F6-436E-91CE-9AFC6C7275E2}">
      <dgm:prSet phldrT="[Text]" custT="1"/>
      <dgm:spPr>
        <a:solidFill>
          <a:schemeClr val="accent4">
            <a:lumMod val="75000"/>
          </a:schemeClr>
        </a:solidFill>
      </dgm:spPr>
      <dgm:t>
        <a:bodyPr/>
        <a:lstStyle/>
        <a:p>
          <a:pPr algn="ctr"/>
          <a:r>
            <a:rPr lang="en-GB" sz="1400" b="1" dirty="0"/>
            <a:t>5 dental teams</a:t>
          </a:r>
        </a:p>
      </dgm:t>
    </dgm:pt>
    <dgm:pt modelId="{2BA31A39-09F6-4B31-9736-9B33BADF7247}" type="parTrans" cxnId="{3EE878BE-81E2-4C3D-A03A-272598D82CDA}">
      <dgm:prSet/>
      <dgm:spPr/>
      <dgm:t>
        <a:bodyPr/>
        <a:lstStyle/>
        <a:p>
          <a:pPr algn="ctr"/>
          <a:endParaRPr lang="en-GB"/>
        </a:p>
      </dgm:t>
    </dgm:pt>
    <dgm:pt modelId="{341481D8-5A6D-4FEC-AE4C-DD9D2174285B}" type="sibTrans" cxnId="{3EE878BE-81E2-4C3D-A03A-272598D82CDA}">
      <dgm:prSet/>
      <dgm:spPr/>
      <dgm:t>
        <a:bodyPr/>
        <a:lstStyle/>
        <a:p>
          <a:pPr algn="ctr"/>
          <a:endParaRPr lang="en-GB"/>
        </a:p>
      </dgm:t>
    </dgm:pt>
    <dgm:pt modelId="{D290D38F-FBD5-4503-A377-786659AFF358}">
      <dgm:prSet phldrT="[Text]" custT="1"/>
      <dgm:spPr>
        <a:solidFill>
          <a:srgbClr val="009786"/>
        </a:solidFill>
      </dgm:spPr>
      <dgm:t>
        <a:bodyPr/>
        <a:lstStyle/>
        <a:p>
          <a:pPr algn="ctr"/>
          <a:r>
            <a:rPr lang="en-GB" sz="1700" b="1" dirty="0"/>
            <a:t>NHS D&amp;G</a:t>
          </a:r>
        </a:p>
      </dgm:t>
    </dgm:pt>
    <dgm:pt modelId="{487EA158-A6E7-4FEA-A4CA-336CA7EA9ABF}" type="parTrans" cxnId="{F26F2CAB-12F7-470A-A6F5-437B364DE9EA}">
      <dgm:prSet/>
      <dgm:spPr/>
      <dgm:t>
        <a:bodyPr/>
        <a:lstStyle/>
        <a:p>
          <a:pPr algn="ctr"/>
          <a:endParaRPr lang="en-GB"/>
        </a:p>
      </dgm:t>
    </dgm:pt>
    <dgm:pt modelId="{39698BA4-8AB1-4B81-B1C2-548EDCF863E3}" type="sibTrans" cxnId="{F26F2CAB-12F7-470A-A6F5-437B364DE9EA}">
      <dgm:prSet/>
      <dgm:spPr/>
      <dgm:t>
        <a:bodyPr/>
        <a:lstStyle/>
        <a:p>
          <a:pPr algn="ctr"/>
          <a:endParaRPr lang="en-GB"/>
        </a:p>
      </dgm:t>
    </dgm:pt>
    <dgm:pt modelId="{69804DB8-BA76-4725-AECB-08E1752E4CDD}">
      <dgm:prSet phldrT="[Text]" custT="1"/>
      <dgm:spPr>
        <a:solidFill>
          <a:srgbClr val="009786"/>
        </a:solidFill>
      </dgm:spPr>
      <dgm:t>
        <a:bodyPr/>
        <a:lstStyle/>
        <a:p>
          <a:pPr algn="ctr"/>
          <a:r>
            <a:rPr lang="en-GB" sz="1400" b="1" dirty="0"/>
            <a:t>5 dental teams</a:t>
          </a:r>
        </a:p>
      </dgm:t>
    </dgm:pt>
    <dgm:pt modelId="{1E8F4BF4-0EB2-4F9E-A9D1-5E2B3D032547}" type="parTrans" cxnId="{C33AF1D3-75F2-4418-A0C2-8011773C8BB8}">
      <dgm:prSet/>
      <dgm:spPr/>
      <dgm:t>
        <a:bodyPr/>
        <a:lstStyle/>
        <a:p>
          <a:pPr algn="ctr"/>
          <a:endParaRPr lang="en-GB"/>
        </a:p>
      </dgm:t>
    </dgm:pt>
    <dgm:pt modelId="{6621010F-7EC5-4787-8287-4070958EE309}" type="sibTrans" cxnId="{C33AF1D3-75F2-4418-A0C2-8011773C8BB8}">
      <dgm:prSet/>
      <dgm:spPr/>
      <dgm:t>
        <a:bodyPr/>
        <a:lstStyle/>
        <a:p>
          <a:pPr algn="ctr"/>
          <a:endParaRPr lang="en-GB"/>
        </a:p>
      </dgm:t>
    </dgm:pt>
    <dgm:pt modelId="{7DB18F94-0020-4E79-99F8-A9E5B71FF780}">
      <dgm:prSet custT="1"/>
      <dgm:spPr>
        <a:solidFill>
          <a:schemeClr val="tx2">
            <a:lumMod val="75000"/>
          </a:schemeClr>
        </a:solidFill>
      </dgm:spPr>
      <dgm:t>
        <a:bodyPr/>
        <a:lstStyle/>
        <a:p>
          <a:pPr algn="ctr"/>
          <a:r>
            <a:rPr lang="en-GB" sz="1800" b="1" dirty="0"/>
            <a:t>NHS A&amp;A</a:t>
          </a:r>
        </a:p>
      </dgm:t>
    </dgm:pt>
    <dgm:pt modelId="{2CFA2568-5FE2-403A-8C6B-CC0360778B1A}" type="parTrans" cxnId="{C00C396F-AEAC-4F9B-B92D-8F5E7A894381}">
      <dgm:prSet/>
      <dgm:spPr/>
      <dgm:t>
        <a:bodyPr/>
        <a:lstStyle/>
        <a:p>
          <a:pPr algn="ctr"/>
          <a:endParaRPr lang="en-GB"/>
        </a:p>
      </dgm:t>
    </dgm:pt>
    <dgm:pt modelId="{829D3982-5D99-48C9-919D-11C5B96AB694}" type="sibTrans" cxnId="{C00C396F-AEAC-4F9B-B92D-8F5E7A894381}">
      <dgm:prSet/>
      <dgm:spPr/>
      <dgm:t>
        <a:bodyPr/>
        <a:lstStyle/>
        <a:p>
          <a:pPr algn="ctr"/>
          <a:endParaRPr lang="en-GB"/>
        </a:p>
      </dgm:t>
    </dgm:pt>
    <dgm:pt modelId="{D0860580-DC97-4107-B8FA-94F4506786A5}">
      <dgm:prSet custT="1"/>
      <dgm:spPr>
        <a:solidFill>
          <a:schemeClr val="accent6">
            <a:lumMod val="75000"/>
          </a:schemeClr>
        </a:solidFill>
      </dgm:spPr>
      <dgm:t>
        <a:bodyPr/>
        <a:lstStyle/>
        <a:p>
          <a:pPr algn="ctr"/>
          <a:r>
            <a:rPr lang="en-GB" sz="1800" b="1" dirty="0"/>
            <a:t>VDP </a:t>
          </a:r>
        </a:p>
      </dgm:t>
    </dgm:pt>
    <dgm:pt modelId="{0BFC2309-2E10-4B37-B5C1-79DFFA290E2F}" type="parTrans" cxnId="{E82CBB32-4F5D-41FC-8D19-90EFD2E6F8B6}">
      <dgm:prSet/>
      <dgm:spPr/>
      <dgm:t>
        <a:bodyPr/>
        <a:lstStyle/>
        <a:p>
          <a:pPr algn="ctr"/>
          <a:endParaRPr lang="en-GB"/>
        </a:p>
      </dgm:t>
    </dgm:pt>
    <dgm:pt modelId="{2E0079DB-5155-4D99-840F-9056355D1935}" type="sibTrans" cxnId="{E82CBB32-4F5D-41FC-8D19-90EFD2E6F8B6}">
      <dgm:prSet/>
      <dgm:spPr/>
      <dgm:t>
        <a:bodyPr/>
        <a:lstStyle/>
        <a:p>
          <a:pPr algn="ctr"/>
          <a:endParaRPr lang="en-GB"/>
        </a:p>
      </dgm:t>
    </dgm:pt>
    <dgm:pt modelId="{94833541-F75B-47E9-B5E0-C375A5AEBCA5}">
      <dgm:prSet custT="1"/>
      <dgm:spPr>
        <a:solidFill>
          <a:schemeClr val="tx2">
            <a:lumMod val="75000"/>
          </a:schemeClr>
        </a:solidFill>
      </dgm:spPr>
      <dgm:t>
        <a:bodyPr/>
        <a:lstStyle/>
        <a:p>
          <a:pPr algn="ctr"/>
          <a:r>
            <a:rPr lang="en-GB" sz="1400" b="1" dirty="0"/>
            <a:t>5 dental teams</a:t>
          </a:r>
        </a:p>
      </dgm:t>
    </dgm:pt>
    <dgm:pt modelId="{3721261C-76CB-461A-9BA1-6E19D3D79CD6}" type="parTrans" cxnId="{78EC204A-4A0A-43B1-8305-29C31DFAC8C7}">
      <dgm:prSet/>
      <dgm:spPr/>
      <dgm:t>
        <a:bodyPr/>
        <a:lstStyle/>
        <a:p>
          <a:pPr algn="ctr"/>
          <a:endParaRPr lang="en-GB"/>
        </a:p>
      </dgm:t>
    </dgm:pt>
    <dgm:pt modelId="{F4FDD813-2768-446E-9703-9B7B0A229727}" type="sibTrans" cxnId="{78EC204A-4A0A-43B1-8305-29C31DFAC8C7}">
      <dgm:prSet/>
      <dgm:spPr/>
      <dgm:t>
        <a:bodyPr/>
        <a:lstStyle/>
        <a:p>
          <a:pPr algn="ctr"/>
          <a:endParaRPr lang="en-GB"/>
        </a:p>
      </dgm:t>
    </dgm:pt>
    <dgm:pt modelId="{A58AFDAA-90D3-45BF-9F95-A5561B912336}">
      <dgm:prSet custT="1"/>
      <dgm:spPr>
        <a:solidFill>
          <a:schemeClr val="accent6">
            <a:lumMod val="75000"/>
          </a:schemeClr>
        </a:solidFill>
      </dgm:spPr>
      <dgm:t>
        <a:bodyPr/>
        <a:lstStyle/>
        <a:p>
          <a:pPr algn="ctr"/>
          <a:r>
            <a:rPr lang="en-GB" sz="1200" dirty="0"/>
            <a:t>12 teams EAST</a:t>
          </a:r>
        </a:p>
        <a:p>
          <a:pPr algn="ctr"/>
          <a:r>
            <a:rPr lang="en-GB" sz="1200" dirty="0"/>
            <a:t>Periodontal bundle</a:t>
          </a:r>
        </a:p>
      </dgm:t>
    </dgm:pt>
    <dgm:pt modelId="{A76041EC-0A7A-4FFC-8918-969EED9C430C}" type="parTrans" cxnId="{0A90C728-895B-4A09-9F93-F973D02164C1}">
      <dgm:prSet/>
      <dgm:spPr/>
      <dgm:t>
        <a:bodyPr/>
        <a:lstStyle/>
        <a:p>
          <a:pPr algn="ctr"/>
          <a:endParaRPr lang="en-GB"/>
        </a:p>
      </dgm:t>
    </dgm:pt>
    <dgm:pt modelId="{AE8AAA33-93BB-4B5C-B0B5-A5E8C4240C8A}" type="sibTrans" cxnId="{0A90C728-895B-4A09-9F93-F973D02164C1}">
      <dgm:prSet/>
      <dgm:spPr/>
      <dgm:t>
        <a:bodyPr/>
        <a:lstStyle/>
        <a:p>
          <a:pPr algn="ctr"/>
          <a:endParaRPr lang="en-GB"/>
        </a:p>
      </dgm:t>
    </dgm:pt>
    <dgm:pt modelId="{0C2B729C-6A1E-4F3A-A537-814618FF1187}">
      <dgm:prSet custT="1"/>
      <dgm:spPr>
        <a:solidFill>
          <a:schemeClr val="accent6">
            <a:lumMod val="75000"/>
          </a:schemeClr>
        </a:solidFill>
      </dgm:spPr>
      <dgm:t>
        <a:bodyPr/>
        <a:lstStyle/>
        <a:p>
          <a:r>
            <a:rPr lang="en-GB" sz="1200" b="1" dirty="0"/>
            <a:t>12 </a:t>
          </a:r>
          <a:r>
            <a:rPr lang="en-GB" sz="1200" dirty="0"/>
            <a:t>teams WEST</a:t>
          </a:r>
        </a:p>
        <a:p>
          <a:r>
            <a:rPr lang="en-GB" sz="1200" dirty="0"/>
            <a:t> HRM MH </a:t>
          </a:r>
          <a:r>
            <a:rPr lang="en-GB" sz="1200" b="1" dirty="0"/>
            <a:t>bundle</a:t>
          </a:r>
        </a:p>
      </dgm:t>
    </dgm:pt>
    <dgm:pt modelId="{EEB34A71-3BCD-43B4-835D-C2B62148AC0C}" type="sibTrans" cxnId="{B56A2A74-1838-4EE4-836A-641363A7FA40}">
      <dgm:prSet/>
      <dgm:spPr/>
      <dgm:t>
        <a:bodyPr/>
        <a:lstStyle/>
        <a:p>
          <a:endParaRPr lang="en-GB"/>
        </a:p>
      </dgm:t>
    </dgm:pt>
    <dgm:pt modelId="{C651D134-4651-42AA-B5BD-5EE833D4C51F}" type="parTrans" cxnId="{B56A2A74-1838-4EE4-836A-641363A7FA40}">
      <dgm:prSet/>
      <dgm:spPr/>
      <dgm:t>
        <a:bodyPr/>
        <a:lstStyle/>
        <a:p>
          <a:endParaRPr lang="en-GB"/>
        </a:p>
      </dgm:t>
    </dgm:pt>
    <dgm:pt modelId="{23137680-4481-4EBF-9B60-D9B90AD01DEC}" type="pres">
      <dgm:prSet presAssocID="{4C0C009A-085F-4E97-8D3F-A5143632D273}" presName="mainComposite" presStyleCnt="0">
        <dgm:presLayoutVars>
          <dgm:chPref val="1"/>
          <dgm:dir/>
          <dgm:animOne val="branch"/>
          <dgm:animLvl val="lvl"/>
          <dgm:resizeHandles val="exact"/>
        </dgm:presLayoutVars>
      </dgm:prSet>
      <dgm:spPr/>
    </dgm:pt>
    <dgm:pt modelId="{FDB7D205-F4A8-4425-AB61-B6B6DAD44925}" type="pres">
      <dgm:prSet presAssocID="{4C0C009A-085F-4E97-8D3F-A5143632D273}" presName="hierFlow" presStyleCnt="0"/>
      <dgm:spPr/>
    </dgm:pt>
    <dgm:pt modelId="{D6F45A0E-2242-4325-B342-078656C4C92A}" type="pres">
      <dgm:prSet presAssocID="{4C0C009A-085F-4E97-8D3F-A5143632D273}" presName="hierChild1" presStyleCnt="0">
        <dgm:presLayoutVars>
          <dgm:chPref val="1"/>
          <dgm:animOne val="branch"/>
          <dgm:animLvl val="lvl"/>
        </dgm:presLayoutVars>
      </dgm:prSet>
      <dgm:spPr/>
    </dgm:pt>
    <dgm:pt modelId="{1D89C151-9AE7-4EB6-906C-22B1E741C704}" type="pres">
      <dgm:prSet presAssocID="{19B1CF65-0757-49F0-889D-1E5FE2234AE1}" presName="Name14" presStyleCnt="0"/>
      <dgm:spPr/>
    </dgm:pt>
    <dgm:pt modelId="{27A40F04-D8E3-40EB-B3A9-A254FBB0B3D2}" type="pres">
      <dgm:prSet presAssocID="{19B1CF65-0757-49F0-889D-1E5FE2234AE1}" presName="level1Shape" presStyleLbl="node0" presStyleIdx="0" presStyleCnt="1" custScaleX="272319">
        <dgm:presLayoutVars>
          <dgm:chPref val="3"/>
        </dgm:presLayoutVars>
      </dgm:prSet>
      <dgm:spPr/>
    </dgm:pt>
    <dgm:pt modelId="{A05C00E8-274E-454E-8D9B-A93EBAA53A58}" type="pres">
      <dgm:prSet presAssocID="{19B1CF65-0757-49F0-889D-1E5FE2234AE1}" presName="hierChild2" presStyleCnt="0"/>
      <dgm:spPr/>
    </dgm:pt>
    <dgm:pt modelId="{584BCF89-5A01-41AF-8D8C-4B89F7F81616}" type="pres">
      <dgm:prSet presAssocID="{DEC5CE1A-D9E9-4B35-BF60-F438E67D82D4}" presName="Name19" presStyleLbl="parChTrans1D2" presStyleIdx="0" presStyleCnt="4"/>
      <dgm:spPr/>
    </dgm:pt>
    <dgm:pt modelId="{9CE273BC-5415-471D-824F-2C1B559A9E5A}" type="pres">
      <dgm:prSet presAssocID="{A6626C19-CF13-4393-BE8B-1FB642E8F4DF}" presName="Name21" presStyleCnt="0"/>
      <dgm:spPr/>
    </dgm:pt>
    <dgm:pt modelId="{2C395069-65E7-4FC0-9DAC-62519FEC28E4}" type="pres">
      <dgm:prSet presAssocID="{A6626C19-CF13-4393-BE8B-1FB642E8F4DF}" presName="level2Shape" presStyleLbl="node2" presStyleIdx="0" presStyleCnt="4"/>
      <dgm:spPr/>
    </dgm:pt>
    <dgm:pt modelId="{BD41AE26-FABE-4403-805A-BEA360B4D099}" type="pres">
      <dgm:prSet presAssocID="{A6626C19-CF13-4393-BE8B-1FB642E8F4DF}" presName="hierChild3" presStyleCnt="0"/>
      <dgm:spPr/>
    </dgm:pt>
    <dgm:pt modelId="{3326C180-237C-4222-AF28-11BCD54D0AE5}" type="pres">
      <dgm:prSet presAssocID="{2BA31A39-09F6-4B31-9736-9B33BADF7247}" presName="Name19" presStyleLbl="parChTrans1D3" presStyleIdx="0" presStyleCnt="5"/>
      <dgm:spPr/>
    </dgm:pt>
    <dgm:pt modelId="{6C9CD690-6DAD-4ED9-832B-E3779C273EC7}" type="pres">
      <dgm:prSet presAssocID="{E9A3F5DD-A2F6-436E-91CE-9AFC6C7275E2}" presName="Name21" presStyleCnt="0"/>
      <dgm:spPr/>
    </dgm:pt>
    <dgm:pt modelId="{DF014B3D-F54D-4547-8D7D-003751ACB94B}" type="pres">
      <dgm:prSet presAssocID="{E9A3F5DD-A2F6-436E-91CE-9AFC6C7275E2}" presName="level2Shape" presStyleLbl="node3" presStyleIdx="0" presStyleCnt="5" custScaleY="108914"/>
      <dgm:spPr/>
    </dgm:pt>
    <dgm:pt modelId="{890A0A1F-97B2-4129-AE67-D0D51801A009}" type="pres">
      <dgm:prSet presAssocID="{E9A3F5DD-A2F6-436E-91CE-9AFC6C7275E2}" presName="hierChild3" presStyleCnt="0"/>
      <dgm:spPr/>
    </dgm:pt>
    <dgm:pt modelId="{FB680DD4-FCAA-4213-B92B-4F48E6534CA4}" type="pres">
      <dgm:prSet presAssocID="{2CFA2568-5FE2-403A-8C6B-CC0360778B1A}" presName="Name19" presStyleLbl="parChTrans1D2" presStyleIdx="1" presStyleCnt="4"/>
      <dgm:spPr/>
    </dgm:pt>
    <dgm:pt modelId="{3449F5B0-E86A-4F4E-81C0-F6A1C4D5BD3F}" type="pres">
      <dgm:prSet presAssocID="{7DB18F94-0020-4E79-99F8-A9E5B71FF780}" presName="Name21" presStyleCnt="0"/>
      <dgm:spPr/>
    </dgm:pt>
    <dgm:pt modelId="{641AFA36-BDC2-4563-8816-279A6380D10A}" type="pres">
      <dgm:prSet presAssocID="{7DB18F94-0020-4E79-99F8-A9E5B71FF780}" presName="level2Shape" presStyleLbl="node2" presStyleIdx="1" presStyleCnt="4"/>
      <dgm:spPr/>
    </dgm:pt>
    <dgm:pt modelId="{39215259-D883-4AEB-A323-5D363143F5A8}" type="pres">
      <dgm:prSet presAssocID="{7DB18F94-0020-4E79-99F8-A9E5B71FF780}" presName="hierChild3" presStyleCnt="0"/>
      <dgm:spPr/>
    </dgm:pt>
    <dgm:pt modelId="{79C5FC8A-F0A8-4B01-968D-B60691A78FEB}" type="pres">
      <dgm:prSet presAssocID="{3721261C-76CB-461A-9BA1-6E19D3D79CD6}" presName="Name19" presStyleLbl="parChTrans1D3" presStyleIdx="1" presStyleCnt="5"/>
      <dgm:spPr/>
    </dgm:pt>
    <dgm:pt modelId="{FE1DBAC6-D58C-43F1-81D9-BDC8254B9AD3}" type="pres">
      <dgm:prSet presAssocID="{94833541-F75B-47E9-B5E0-C375A5AEBCA5}" presName="Name21" presStyleCnt="0"/>
      <dgm:spPr/>
    </dgm:pt>
    <dgm:pt modelId="{9D211726-2BF4-4850-A3EE-68627AAFEDEF}" type="pres">
      <dgm:prSet presAssocID="{94833541-F75B-47E9-B5E0-C375A5AEBCA5}" presName="level2Shape" presStyleLbl="node3" presStyleIdx="1" presStyleCnt="5" custScaleY="108914"/>
      <dgm:spPr/>
    </dgm:pt>
    <dgm:pt modelId="{C2D80A15-E781-4B48-8BFB-2693FBBBAB2D}" type="pres">
      <dgm:prSet presAssocID="{94833541-F75B-47E9-B5E0-C375A5AEBCA5}" presName="hierChild3" presStyleCnt="0"/>
      <dgm:spPr/>
    </dgm:pt>
    <dgm:pt modelId="{140634C5-E763-46C4-A66A-FE293C5D4B3E}" type="pres">
      <dgm:prSet presAssocID="{487EA158-A6E7-4FEA-A4CA-336CA7EA9ABF}" presName="Name19" presStyleLbl="parChTrans1D2" presStyleIdx="2" presStyleCnt="4"/>
      <dgm:spPr/>
    </dgm:pt>
    <dgm:pt modelId="{0221D626-C967-42A2-8F80-68FC5C5DBC48}" type="pres">
      <dgm:prSet presAssocID="{D290D38F-FBD5-4503-A377-786659AFF358}" presName="Name21" presStyleCnt="0"/>
      <dgm:spPr/>
    </dgm:pt>
    <dgm:pt modelId="{E1824399-EED0-45CE-BDB4-6BD070B8A84B}" type="pres">
      <dgm:prSet presAssocID="{D290D38F-FBD5-4503-A377-786659AFF358}" presName="level2Shape" presStyleLbl="node2" presStyleIdx="2" presStyleCnt="4"/>
      <dgm:spPr/>
    </dgm:pt>
    <dgm:pt modelId="{696F9C9D-7CAF-4273-B205-76D4F4A684EE}" type="pres">
      <dgm:prSet presAssocID="{D290D38F-FBD5-4503-A377-786659AFF358}" presName="hierChild3" presStyleCnt="0"/>
      <dgm:spPr/>
    </dgm:pt>
    <dgm:pt modelId="{87BF0406-1167-4227-A730-9D717489C962}" type="pres">
      <dgm:prSet presAssocID="{1E8F4BF4-0EB2-4F9E-A9D1-5E2B3D032547}" presName="Name19" presStyleLbl="parChTrans1D3" presStyleIdx="2" presStyleCnt="5"/>
      <dgm:spPr/>
    </dgm:pt>
    <dgm:pt modelId="{E5B9F54F-9EB1-47AC-B85D-19B1C8081726}" type="pres">
      <dgm:prSet presAssocID="{69804DB8-BA76-4725-AECB-08E1752E4CDD}" presName="Name21" presStyleCnt="0"/>
      <dgm:spPr/>
    </dgm:pt>
    <dgm:pt modelId="{6463A9EB-124B-47A9-84C8-0E050DB1264D}" type="pres">
      <dgm:prSet presAssocID="{69804DB8-BA76-4725-AECB-08E1752E4CDD}" presName="level2Shape" presStyleLbl="node3" presStyleIdx="2" presStyleCnt="5" custScaleY="108914" custLinFactNeighborX="-1211" custLinFactNeighborY="16350"/>
      <dgm:spPr/>
    </dgm:pt>
    <dgm:pt modelId="{CD78FD0A-1A66-485E-AC12-546419F51C5D}" type="pres">
      <dgm:prSet presAssocID="{69804DB8-BA76-4725-AECB-08E1752E4CDD}" presName="hierChild3" presStyleCnt="0"/>
      <dgm:spPr/>
    </dgm:pt>
    <dgm:pt modelId="{10B4F282-AF9A-48EE-BD53-8A7FFA897D44}" type="pres">
      <dgm:prSet presAssocID="{0BFC2309-2E10-4B37-B5C1-79DFFA290E2F}" presName="Name19" presStyleLbl="parChTrans1D2" presStyleIdx="3" presStyleCnt="4"/>
      <dgm:spPr/>
    </dgm:pt>
    <dgm:pt modelId="{3CE900C5-5DC1-44B4-9D20-AE37669F4FA1}" type="pres">
      <dgm:prSet presAssocID="{D0860580-DC97-4107-B8FA-94F4506786A5}" presName="Name21" presStyleCnt="0"/>
      <dgm:spPr/>
    </dgm:pt>
    <dgm:pt modelId="{6CD01DF0-AF1A-4100-B60A-7F971D363AFE}" type="pres">
      <dgm:prSet presAssocID="{D0860580-DC97-4107-B8FA-94F4506786A5}" presName="level2Shape" presStyleLbl="node2" presStyleIdx="3" presStyleCnt="4"/>
      <dgm:spPr/>
    </dgm:pt>
    <dgm:pt modelId="{55347779-E3E8-481B-858B-7AC53CED2E4C}" type="pres">
      <dgm:prSet presAssocID="{D0860580-DC97-4107-B8FA-94F4506786A5}" presName="hierChild3" presStyleCnt="0"/>
      <dgm:spPr/>
    </dgm:pt>
    <dgm:pt modelId="{C33B4738-8CE6-45BC-B014-AB072B0A4CE9}" type="pres">
      <dgm:prSet presAssocID="{A76041EC-0A7A-4FFC-8918-969EED9C430C}" presName="Name19" presStyleLbl="parChTrans1D3" presStyleIdx="3" presStyleCnt="5"/>
      <dgm:spPr/>
    </dgm:pt>
    <dgm:pt modelId="{C9AD6892-2194-4BA3-84BE-05978D075DF6}" type="pres">
      <dgm:prSet presAssocID="{A58AFDAA-90D3-45BF-9F95-A5561B912336}" presName="Name21" presStyleCnt="0"/>
      <dgm:spPr/>
    </dgm:pt>
    <dgm:pt modelId="{CF42877F-04A9-447E-9D6D-93DC6B77B182}" type="pres">
      <dgm:prSet presAssocID="{A58AFDAA-90D3-45BF-9F95-A5561B912336}" presName="level2Shape" presStyleLbl="node3" presStyleIdx="3" presStyleCnt="5" custScaleY="107557"/>
      <dgm:spPr/>
    </dgm:pt>
    <dgm:pt modelId="{F6935951-9AB0-411B-8B45-0B44D939B498}" type="pres">
      <dgm:prSet presAssocID="{A58AFDAA-90D3-45BF-9F95-A5561B912336}" presName="hierChild3" presStyleCnt="0"/>
      <dgm:spPr/>
    </dgm:pt>
    <dgm:pt modelId="{E189BA13-8F1A-440E-A923-A78BCB2DE973}" type="pres">
      <dgm:prSet presAssocID="{C651D134-4651-42AA-B5BD-5EE833D4C51F}" presName="Name19" presStyleLbl="parChTrans1D3" presStyleIdx="4" presStyleCnt="5"/>
      <dgm:spPr/>
    </dgm:pt>
    <dgm:pt modelId="{D446CB5A-78E6-4DCD-8A89-759297BEAC99}" type="pres">
      <dgm:prSet presAssocID="{0C2B729C-6A1E-4F3A-A537-814618FF1187}" presName="Name21" presStyleCnt="0"/>
      <dgm:spPr/>
    </dgm:pt>
    <dgm:pt modelId="{F496F457-8D26-4B51-B759-26BA8459B7D3}" type="pres">
      <dgm:prSet presAssocID="{0C2B729C-6A1E-4F3A-A537-814618FF1187}" presName="level2Shape" presStyleLbl="node3" presStyleIdx="4" presStyleCnt="5" custScaleY="108914"/>
      <dgm:spPr/>
    </dgm:pt>
    <dgm:pt modelId="{53F36192-C78A-4CF4-8558-3A87DFB99823}" type="pres">
      <dgm:prSet presAssocID="{0C2B729C-6A1E-4F3A-A537-814618FF1187}" presName="hierChild3" presStyleCnt="0"/>
      <dgm:spPr/>
    </dgm:pt>
    <dgm:pt modelId="{7C0B96AF-566A-43D2-BE8A-132C1496EAC1}" type="pres">
      <dgm:prSet presAssocID="{4C0C009A-085F-4E97-8D3F-A5143632D273}" presName="bgShapesFlow" presStyleCnt="0"/>
      <dgm:spPr/>
    </dgm:pt>
  </dgm:ptLst>
  <dgm:cxnLst>
    <dgm:cxn modelId="{F51D731F-67AA-4EEC-A92E-FC603CDC5089}" type="presOf" srcId="{487EA158-A6E7-4FEA-A4CA-336CA7EA9ABF}" destId="{140634C5-E763-46C4-A66A-FE293C5D4B3E}" srcOrd="0" destOrd="0" presId="urn:microsoft.com/office/officeart/2005/8/layout/hierarchy6"/>
    <dgm:cxn modelId="{0A90C728-895B-4A09-9F93-F973D02164C1}" srcId="{D0860580-DC97-4107-B8FA-94F4506786A5}" destId="{A58AFDAA-90D3-45BF-9F95-A5561B912336}" srcOrd="0" destOrd="0" parTransId="{A76041EC-0A7A-4FFC-8918-969EED9C430C}" sibTransId="{AE8AAA33-93BB-4B5C-B0B5-A5E8C4240C8A}"/>
    <dgm:cxn modelId="{E82CBB32-4F5D-41FC-8D19-90EFD2E6F8B6}" srcId="{19B1CF65-0757-49F0-889D-1E5FE2234AE1}" destId="{D0860580-DC97-4107-B8FA-94F4506786A5}" srcOrd="3" destOrd="0" parTransId="{0BFC2309-2E10-4B37-B5C1-79DFFA290E2F}" sibTransId="{2E0079DB-5155-4D99-840F-9056355D1935}"/>
    <dgm:cxn modelId="{1B1D9236-C58A-457B-826B-79A67F9932F7}" type="presOf" srcId="{A58AFDAA-90D3-45BF-9F95-A5561B912336}" destId="{CF42877F-04A9-447E-9D6D-93DC6B77B182}" srcOrd="0" destOrd="0" presId="urn:microsoft.com/office/officeart/2005/8/layout/hierarchy6"/>
    <dgm:cxn modelId="{1F76D63A-D622-4944-B95E-641FB2E9651E}" type="presOf" srcId="{DEC5CE1A-D9E9-4B35-BF60-F438E67D82D4}" destId="{584BCF89-5A01-41AF-8D8C-4B89F7F81616}" srcOrd="0" destOrd="0" presId="urn:microsoft.com/office/officeart/2005/8/layout/hierarchy6"/>
    <dgm:cxn modelId="{A629063B-EE68-44AF-8825-AC1163DCD4E0}" type="presOf" srcId="{94833541-F75B-47E9-B5E0-C375A5AEBCA5}" destId="{9D211726-2BF4-4850-A3EE-68627AAFEDEF}" srcOrd="0" destOrd="0" presId="urn:microsoft.com/office/officeart/2005/8/layout/hierarchy6"/>
    <dgm:cxn modelId="{9322433E-6B33-4CC5-87E0-983B6FC91EBB}" type="presOf" srcId="{D290D38F-FBD5-4503-A377-786659AFF358}" destId="{E1824399-EED0-45CE-BDB4-6BD070B8A84B}" srcOrd="0" destOrd="0" presId="urn:microsoft.com/office/officeart/2005/8/layout/hierarchy6"/>
    <dgm:cxn modelId="{834E033F-DAE9-47AE-BE08-032BF7204EF4}" type="presOf" srcId="{2CFA2568-5FE2-403A-8C6B-CC0360778B1A}" destId="{FB680DD4-FCAA-4213-B92B-4F48E6534CA4}" srcOrd="0" destOrd="0" presId="urn:microsoft.com/office/officeart/2005/8/layout/hierarchy6"/>
    <dgm:cxn modelId="{B9C13864-3DC3-42DB-8C13-93234FCE559D}" type="presOf" srcId="{A6626C19-CF13-4393-BE8B-1FB642E8F4DF}" destId="{2C395069-65E7-4FC0-9DAC-62519FEC28E4}" srcOrd="0" destOrd="0" presId="urn:microsoft.com/office/officeart/2005/8/layout/hierarchy6"/>
    <dgm:cxn modelId="{20DF5C65-1825-433F-BB16-B1BA39AAE349}" srcId="{4C0C009A-085F-4E97-8D3F-A5143632D273}" destId="{19B1CF65-0757-49F0-889D-1E5FE2234AE1}" srcOrd="0" destOrd="0" parTransId="{AFB353FD-4A44-4364-9338-46B54817907C}" sibTransId="{A3F30945-F68D-4F72-955E-49783F0D804F}"/>
    <dgm:cxn modelId="{DC879667-E4BB-46F4-B773-EA18988CA6AC}" type="presOf" srcId="{A76041EC-0A7A-4FFC-8918-969EED9C430C}" destId="{C33B4738-8CE6-45BC-B014-AB072B0A4CE9}" srcOrd="0" destOrd="0" presId="urn:microsoft.com/office/officeart/2005/8/layout/hierarchy6"/>
    <dgm:cxn modelId="{59C50469-E257-457A-9C18-0C054269A42A}" type="presOf" srcId="{4C0C009A-085F-4E97-8D3F-A5143632D273}" destId="{23137680-4481-4EBF-9B60-D9B90AD01DEC}" srcOrd="0" destOrd="0" presId="urn:microsoft.com/office/officeart/2005/8/layout/hierarchy6"/>
    <dgm:cxn modelId="{50FC6C69-71FF-4967-9C27-C2E6A47EF86E}" type="presOf" srcId="{C651D134-4651-42AA-B5BD-5EE833D4C51F}" destId="{E189BA13-8F1A-440E-A923-A78BCB2DE973}" srcOrd="0" destOrd="0" presId="urn:microsoft.com/office/officeart/2005/8/layout/hierarchy6"/>
    <dgm:cxn modelId="{78EC204A-4A0A-43B1-8305-29C31DFAC8C7}" srcId="{7DB18F94-0020-4E79-99F8-A9E5B71FF780}" destId="{94833541-F75B-47E9-B5E0-C375A5AEBCA5}" srcOrd="0" destOrd="0" parTransId="{3721261C-76CB-461A-9BA1-6E19D3D79CD6}" sibTransId="{F4FDD813-2768-446E-9703-9B7B0A229727}"/>
    <dgm:cxn modelId="{7927596D-668E-4466-B16A-6474C925AE65}" type="presOf" srcId="{0C2B729C-6A1E-4F3A-A537-814618FF1187}" destId="{F496F457-8D26-4B51-B759-26BA8459B7D3}" srcOrd="0" destOrd="0" presId="urn:microsoft.com/office/officeart/2005/8/layout/hierarchy6"/>
    <dgm:cxn modelId="{A785024E-1D33-46AB-A819-D2C4901D8F67}" type="presOf" srcId="{7DB18F94-0020-4E79-99F8-A9E5B71FF780}" destId="{641AFA36-BDC2-4563-8816-279A6380D10A}" srcOrd="0" destOrd="0" presId="urn:microsoft.com/office/officeart/2005/8/layout/hierarchy6"/>
    <dgm:cxn modelId="{C00C396F-AEAC-4F9B-B92D-8F5E7A894381}" srcId="{19B1CF65-0757-49F0-889D-1E5FE2234AE1}" destId="{7DB18F94-0020-4E79-99F8-A9E5B71FF780}" srcOrd="1" destOrd="0" parTransId="{2CFA2568-5FE2-403A-8C6B-CC0360778B1A}" sibTransId="{829D3982-5D99-48C9-919D-11C5B96AB694}"/>
    <dgm:cxn modelId="{B56A2A74-1838-4EE4-836A-641363A7FA40}" srcId="{D0860580-DC97-4107-B8FA-94F4506786A5}" destId="{0C2B729C-6A1E-4F3A-A537-814618FF1187}" srcOrd="1" destOrd="0" parTransId="{C651D134-4651-42AA-B5BD-5EE833D4C51F}" sibTransId="{EEB34A71-3BCD-43B4-835D-C2B62148AC0C}"/>
    <dgm:cxn modelId="{939C5457-01A5-4225-B63D-51869980B900}" type="presOf" srcId="{D0860580-DC97-4107-B8FA-94F4506786A5}" destId="{6CD01DF0-AF1A-4100-B60A-7F971D363AFE}" srcOrd="0" destOrd="0" presId="urn:microsoft.com/office/officeart/2005/8/layout/hierarchy6"/>
    <dgm:cxn modelId="{64C9F958-73DC-4DCF-9E56-CC50C7924D89}" type="presOf" srcId="{0BFC2309-2E10-4B37-B5C1-79DFFA290E2F}" destId="{10B4F282-AF9A-48EE-BD53-8A7FFA897D44}" srcOrd="0" destOrd="0" presId="urn:microsoft.com/office/officeart/2005/8/layout/hierarchy6"/>
    <dgm:cxn modelId="{0C341659-CA9D-4D45-9070-C36DA1DF45D4}" type="presOf" srcId="{3721261C-76CB-461A-9BA1-6E19D3D79CD6}" destId="{79C5FC8A-F0A8-4B01-968D-B60691A78FEB}" srcOrd="0" destOrd="0" presId="urn:microsoft.com/office/officeart/2005/8/layout/hierarchy6"/>
    <dgm:cxn modelId="{11526593-E955-452F-8ED6-50FD84C5C8E2}" type="presOf" srcId="{E9A3F5DD-A2F6-436E-91CE-9AFC6C7275E2}" destId="{DF014B3D-F54D-4547-8D7D-003751ACB94B}" srcOrd="0" destOrd="0" presId="urn:microsoft.com/office/officeart/2005/8/layout/hierarchy6"/>
    <dgm:cxn modelId="{0AD69FA6-54DF-42E6-8337-A5683ED922B9}" srcId="{19B1CF65-0757-49F0-889D-1E5FE2234AE1}" destId="{A6626C19-CF13-4393-BE8B-1FB642E8F4DF}" srcOrd="0" destOrd="0" parTransId="{DEC5CE1A-D9E9-4B35-BF60-F438E67D82D4}" sibTransId="{E9641756-A7EC-4379-9BED-FAFE0104EABE}"/>
    <dgm:cxn modelId="{F26F2CAB-12F7-470A-A6F5-437B364DE9EA}" srcId="{19B1CF65-0757-49F0-889D-1E5FE2234AE1}" destId="{D290D38F-FBD5-4503-A377-786659AFF358}" srcOrd="2" destOrd="0" parTransId="{487EA158-A6E7-4FEA-A4CA-336CA7EA9ABF}" sibTransId="{39698BA4-8AB1-4B81-B1C2-548EDCF863E3}"/>
    <dgm:cxn modelId="{027321BD-C229-47E4-9E1C-F0E9C7B33CA7}" type="presOf" srcId="{19B1CF65-0757-49F0-889D-1E5FE2234AE1}" destId="{27A40F04-D8E3-40EB-B3A9-A254FBB0B3D2}" srcOrd="0" destOrd="0" presId="urn:microsoft.com/office/officeart/2005/8/layout/hierarchy6"/>
    <dgm:cxn modelId="{3EE878BE-81E2-4C3D-A03A-272598D82CDA}" srcId="{A6626C19-CF13-4393-BE8B-1FB642E8F4DF}" destId="{E9A3F5DD-A2F6-436E-91CE-9AFC6C7275E2}" srcOrd="0" destOrd="0" parTransId="{2BA31A39-09F6-4B31-9736-9B33BADF7247}" sibTransId="{341481D8-5A6D-4FEC-AE4C-DD9D2174285B}"/>
    <dgm:cxn modelId="{C33AF1D3-75F2-4418-A0C2-8011773C8BB8}" srcId="{D290D38F-FBD5-4503-A377-786659AFF358}" destId="{69804DB8-BA76-4725-AECB-08E1752E4CDD}" srcOrd="0" destOrd="0" parTransId="{1E8F4BF4-0EB2-4F9E-A9D1-5E2B3D032547}" sibTransId="{6621010F-7EC5-4787-8287-4070958EE309}"/>
    <dgm:cxn modelId="{478FC4D7-27DB-416D-9ADC-2E78843F103E}" type="presOf" srcId="{69804DB8-BA76-4725-AECB-08E1752E4CDD}" destId="{6463A9EB-124B-47A9-84C8-0E050DB1264D}" srcOrd="0" destOrd="0" presId="urn:microsoft.com/office/officeart/2005/8/layout/hierarchy6"/>
    <dgm:cxn modelId="{947E68DE-BE14-4D0B-8A0C-1D439BB1210B}" type="presOf" srcId="{2BA31A39-09F6-4B31-9736-9B33BADF7247}" destId="{3326C180-237C-4222-AF28-11BCD54D0AE5}" srcOrd="0" destOrd="0" presId="urn:microsoft.com/office/officeart/2005/8/layout/hierarchy6"/>
    <dgm:cxn modelId="{A2347BF3-8277-48C4-8295-312A3984B3B1}" type="presOf" srcId="{1E8F4BF4-0EB2-4F9E-A9D1-5E2B3D032547}" destId="{87BF0406-1167-4227-A730-9D717489C962}" srcOrd="0" destOrd="0" presId="urn:microsoft.com/office/officeart/2005/8/layout/hierarchy6"/>
    <dgm:cxn modelId="{52C6F444-E29E-4D4A-9962-8C014B55636C}" type="presParOf" srcId="{23137680-4481-4EBF-9B60-D9B90AD01DEC}" destId="{FDB7D205-F4A8-4425-AB61-B6B6DAD44925}" srcOrd="0" destOrd="0" presId="urn:microsoft.com/office/officeart/2005/8/layout/hierarchy6"/>
    <dgm:cxn modelId="{3CE438E0-5546-4300-91CA-F32E5552D97E}" type="presParOf" srcId="{FDB7D205-F4A8-4425-AB61-B6B6DAD44925}" destId="{D6F45A0E-2242-4325-B342-078656C4C92A}" srcOrd="0" destOrd="0" presId="urn:microsoft.com/office/officeart/2005/8/layout/hierarchy6"/>
    <dgm:cxn modelId="{FE2F5359-7DBA-4CE4-8F0B-6E463827D92C}" type="presParOf" srcId="{D6F45A0E-2242-4325-B342-078656C4C92A}" destId="{1D89C151-9AE7-4EB6-906C-22B1E741C704}" srcOrd="0" destOrd="0" presId="urn:microsoft.com/office/officeart/2005/8/layout/hierarchy6"/>
    <dgm:cxn modelId="{C55C58B9-6F7D-4912-BC72-73DC4CD33BAF}" type="presParOf" srcId="{1D89C151-9AE7-4EB6-906C-22B1E741C704}" destId="{27A40F04-D8E3-40EB-B3A9-A254FBB0B3D2}" srcOrd="0" destOrd="0" presId="urn:microsoft.com/office/officeart/2005/8/layout/hierarchy6"/>
    <dgm:cxn modelId="{3EEE702B-C6E1-4914-A3CA-2B3C41990851}" type="presParOf" srcId="{1D89C151-9AE7-4EB6-906C-22B1E741C704}" destId="{A05C00E8-274E-454E-8D9B-A93EBAA53A58}" srcOrd="1" destOrd="0" presId="urn:microsoft.com/office/officeart/2005/8/layout/hierarchy6"/>
    <dgm:cxn modelId="{7E973A51-0C0B-4CB2-AF4B-3AE96E67BA8A}" type="presParOf" srcId="{A05C00E8-274E-454E-8D9B-A93EBAA53A58}" destId="{584BCF89-5A01-41AF-8D8C-4B89F7F81616}" srcOrd="0" destOrd="0" presId="urn:microsoft.com/office/officeart/2005/8/layout/hierarchy6"/>
    <dgm:cxn modelId="{84CFA669-88C7-4C36-B978-7C11B8C1448D}" type="presParOf" srcId="{A05C00E8-274E-454E-8D9B-A93EBAA53A58}" destId="{9CE273BC-5415-471D-824F-2C1B559A9E5A}" srcOrd="1" destOrd="0" presId="urn:microsoft.com/office/officeart/2005/8/layout/hierarchy6"/>
    <dgm:cxn modelId="{E4419B9F-5B32-4F57-BE50-EC8E2742A1E7}" type="presParOf" srcId="{9CE273BC-5415-471D-824F-2C1B559A9E5A}" destId="{2C395069-65E7-4FC0-9DAC-62519FEC28E4}" srcOrd="0" destOrd="0" presId="urn:microsoft.com/office/officeart/2005/8/layout/hierarchy6"/>
    <dgm:cxn modelId="{53530BF0-4631-4EE3-A24E-B409C49B6426}" type="presParOf" srcId="{9CE273BC-5415-471D-824F-2C1B559A9E5A}" destId="{BD41AE26-FABE-4403-805A-BEA360B4D099}" srcOrd="1" destOrd="0" presId="urn:microsoft.com/office/officeart/2005/8/layout/hierarchy6"/>
    <dgm:cxn modelId="{ECF61F18-23BD-4CB4-A75B-DFD45C3420CD}" type="presParOf" srcId="{BD41AE26-FABE-4403-805A-BEA360B4D099}" destId="{3326C180-237C-4222-AF28-11BCD54D0AE5}" srcOrd="0" destOrd="0" presId="urn:microsoft.com/office/officeart/2005/8/layout/hierarchy6"/>
    <dgm:cxn modelId="{EA793DB9-6370-44CF-8137-B02374F0D803}" type="presParOf" srcId="{BD41AE26-FABE-4403-805A-BEA360B4D099}" destId="{6C9CD690-6DAD-4ED9-832B-E3779C273EC7}" srcOrd="1" destOrd="0" presId="urn:microsoft.com/office/officeart/2005/8/layout/hierarchy6"/>
    <dgm:cxn modelId="{09BC5B12-5483-49FE-95D9-C50944803BF0}" type="presParOf" srcId="{6C9CD690-6DAD-4ED9-832B-E3779C273EC7}" destId="{DF014B3D-F54D-4547-8D7D-003751ACB94B}" srcOrd="0" destOrd="0" presId="urn:microsoft.com/office/officeart/2005/8/layout/hierarchy6"/>
    <dgm:cxn modelId="{B7607722-302B-42BE-A371-760DADC44F7B}" type="presParOf" srcId="{6C9CD690-6DAD-4ED9-832B-E3779C273EC7}" destId="{890A0A1F-97B2-4129-AE67-D0D51801A009}" srcOrd="1" destOrd="0" presId="urn:microsoft.com/office/officeart/2005/8/layout/hierarchy6"/>
    <dgm:cxn modelId="{444F689E-8B4D-4C96-977D-C0B89CD873C6}" type="presParOf" srcId="{A05C00E8-274E-454E-8D9B-A93EBAA53A58}" destId="{FB680DD4-FCAA-4213-B92B-4F48E6534CA4}" srcOrd="2" destOrd="0" presId="urn:microsoft.com/office/officeart/2005/8/layout/hierarchy6"/>
    <dgm:cxn modelId="{E03E440A-B006-4D57-81C4-07099F782CFF}" type="presParOf" srcId="{A05C00E8-274E-454E-8D9B-A93EBAA53A58}" destId="{3449F5B0-E86A-4F4E-81C0-F6A1C4D5BD3F}" srcOrd="3" destOrd="0" presId="urn:microsoft.com/office/officeart/2005/8/layout/hierarchy6"/>
    <dgm:cxn modelId="{CD727B7E-840F-4B21-8CBB-9EB6B1746479}" type="presParOf" srcId="{3449F5B0-E86A-4F4E-81C0-F6A1C4D5BD3F}" destId="{641AFA36-BDC2-4563-8816-279A6380D10A}" srcOrd="0" destOrd="0" presId="urn:microsoft.com/office/officeart/2005/8/layout/hierarchy6"/>
    <dgm:cxn modelId="{DC4AA2FA-0327-4199-B94C-B09D7CE6FC3D}" type="presParOf" srcId="{3449F5B0-E86A-4F4E-81C0-F6A1C4D5BD3F}" destId="{39215259-D883-4AEB-A323-5D363143F5A8}" srcOrd="1" destOrd="0" presId="urn:microsoft.com/office/officeart/2005/8/layout/hierarchy6"/>
    <dgm:cxn modelId="{7F7294F2-CC74-4519-B718-7AD917BCC88B}" type="presParOf" srcId="{39215259-D883-4AEB-A323-5D363143F5A8}" destId="{79C5FC8A-F0A8-4B01-968D-B60691A78FEB}" srcOrd="0" destOrd="0" presId="urn:microsoft.com/office/officeart/2005/8/layout/hierarchy6"/>
    <dgm:cxn modelId="{CACDBCFE-02CA-4148-835B-94893AB0EF17}" type="presParOf" srcId="{39215259-D883-4AEB-A323-5D363143F5A8}" destId="{FE1DBAC6-D58C-43F1-81D9-BDC8254B9AD3}" srcOrd="1" destOrd="0" presId="urn:microsoft.com/office/officeart/2005/8/layout/hierarchy6"/>
    <dgm:cxn modelId="{6CFE60DF-D99E-4EBD-9A9D-0C3F067877EE}" type="presParOf" srcId="{FE1DBAC6-D58C-43F1-81D9-BDC8254B9AD3}" destId="{9D211726-2BF4-4850-A3EE-68627AAFEDEF}" srcOrd="0" destOrd="0" presId="urn:microsoft.com/office/officeart/2005/8/layout/hierarchy6"/>
    <dgm:cxn modelId="{A53A153A-E81F-4C6A-A0CE-6D7C42F9416F}" type="presParOf" srcId="{FE1DBAC6-D58C-43F1-81D9-BDC8254B9AD3}" destId="{C2D80A15-E781-4B48-8BFB-2693FBBBAB2D}" srcOrd="1" destOrd="0" presId="urn:microsoft.com/office/officeart/2005/8/layout/hierarchy6"/>
    <dgm:cxn modelId="{92911DB3-040B-4262-A39D-C0815A330434}" type="presParOf" srcId="{A05C00E8-274E-454E-8D9B-A93EBAA53A58}" destId="{140634C5-E763-46C4-A66A-FE293C5D4B3E}" srcOrd="4" destOrd="0" presId="urn:microsoft.com/office/officeart/2005/8/layout/hierarchy6"/>
    <dgm:cxn modelId="{BB0FECAF-C79F-4D11-98BA-89A4FBFDC90D}" type="presParOf" srcId="{A05C00E8-274E-454E-8D9B-A93EBAA53A58}" destId="{0221D626-C967-42A2-8F80-68FC5C5DBC48}" srcOrd="5" destOrd="0" presId="urn:microsoft.com/office/officeart/2005/8/layout/hierarchy6"/>
    <dgm:cxn modelId="{9A02E9B9-CC0F-46F9-8150-331D53B225DC}" type="presParOf" srcId="{0221D626-C967-42A2-8F80-68FC5C5DBC48}" destId="{E1824399-EED0-45CE-BDB4-6BD070B8A84B}" srcOrd="0" destOrd="0" presId="urn:microsoft.com/office/officeart/2005/8/layout/hierarchy6"/>
    <dgm:cxn modelId="{DB6ABF72-3AAF-45B0-A827-82ABF964DFCA}" type="presParOf" srcId="{0221D626-C967-42A2-8F80-68FC5C5DBC48}" destId="{696F9C9D-7CAF-4273-B205-76D4F4A684EE}" srcOrd="1" destOrd="0" presId="urn:microsoft.com/office/officeart/2005/8/layout/hierarchy6"/>
    <dgm:cxn modelId="{1849712F-2BD8-4204-A6A2-29ACC590864D}" type="presParOf" srcId="{696F9C9D-7CAF-4273-B205-76D4F4A684EE}" destId="{87BF0406-1167-4227-A730-9D717489C962}" srcOrd="0" destOrd="0" presId="urn:microsoft.com/office/officeart/2005/8/layout/hierarchy6"/>
    <dgm:cxn modelId="{C8A0C937-E578-4694-A0B1-BF63474F2C08}" type="presParOf" srcId="{696F9C9D-7CAF-4273-B205-76D4F4A684EE}" destId="{E5B9F54F-9EB1-47AC-B85D-19B1C8081726}" srcOrd="1" destOrd="0" presId="urn:microsoft.com/office/officeart/2005/8/layout/hierarchy6"/>
    <dgm:cxn modelId="{36741DA9-42A2-4806-9A21-432F22D9DEA0}" type="presParOf" srcId="{E5B9F54F-9EB1-47AC-B85D-19B1C8081726}" destId="{6463A9EB-124B-47A9-84C8-0E050DB1264D}" srcOrd="0" destOrd="0" presId="urn:microsoft.com/office/officeart/2005/8/layout/hierarchy6"/>
    <dgm:cxn modelId="{1AF67432-7CC3-4026-9B55-15B9594B1064}" type="presParOf" srcId="{E5B9F54F-9EB1-47AC-B85D-19B1C8081726}" destId="{CD78FD0A-1A66-485E-AC12-546419F51C5D}" srcOrd="1" destOrd="0" presId="urn:microsoft.com/office/officeart/2005/8/layout/hierarchy6"/>
    <dgm:cxn modelId="{18A56DB8-507B-46A4-8A35-8E8B3D92483D}" type="presParOf" srcId="{A05C00E8-274E-454E-8D9B-A93EBAA53A58}" destId="{10B4F282-AF9A-48EE-BD53-8A7FFA897D44}" srcOrd="6" destOrd="0" presId="urn:microsoft.com/office/officeart/2005/8/layout/hierarchy6"/>
    <dgm:cxn modelId="{4C55FE11-C11C-448F-9039-6B8E3F3A60BB}" type="presParOf" srcId="{A05C00E8-274E-454E-8D9B-A93EBAA53A58}" destId="{3CE900C5-5DC1-44B4-9D20-AE37669F4FA1}" srcOrd="7" destOrd="0" presId="urn:microsoft.com/office/officeart/2005/8/layout/hierarchy6"/>
    <dgm:cxn modelId="{420B5011-C4B3-4548-BAF0-3FA245052B7C}" type="presParOf" srcId="{3CE900C5-5DC1-44B4-9D20-AE37669F4FA1}" destId="{6CD01DF0-AF1A-4100-B60A-7F971D363AFE}" srcOrd="0" destOrd="0" presId="urn:microsoft.com/office/officeart/2005/8/layout/hierarchy6"/>
    <dgm:cxn modelId="{1C9BF9B0-0E39-4DB8-8392-DBF460B8D459}" type="presParOf" srcId="{3CE900C5-5DC1-44B4-9D20-AE37669F4FA1}" destId="{55347779-E3E8-481B-858B-7AC53CED2E4C}" srcOrd="1" destOrd="0" presId="urn:microsoft.com/office/officeart/2005/8/layout/hierarchy6"/>
    <dgm:cxn modelId="{AB91D431-3FAB-49E2-B29C-946FBBD8CE99}" type="presParOf" srcId="{55347779-E3E8-481B-858B-7AC53CED2E4C}" destId="{C33B4738-8CE6-45BC-B014-AB072B0A4CE9}" srcOrd="0" destOrd="0" presId="urn:microsoft.com/office/officeart/2005/8/layout/hierarchy6"/>
    <dgm:cxn modelId="{482668C3-3869-40A0-8C4D-3705A1C42164}" type="presParOf" srcId="{55347779-E3E8-481B-858B-7AC53CED2E4C}" destId="{C9AD6892-2194-4BA3-84BE-05978D075DF6}" srcOrd="1" destOrd="0" presId="urn:microsoft.com/office/officeart/2005/8/layout/hierarchy6"/>
    <dgm:cxn modelId="{E2484E64-5A44-41ED-A183-E48C36B5DAD7}" type="presParOf" srcId="{C9AD6892-2194-4BA3-84BE-05978D075DF6}" destId="{CF42877F-04A9-447E-9D6D-93DC6B77B182}" srcOrd="0" destOrd="0" presId="urn:microsoft.com/office/officeart/2005/8/layout/hierarchy6"/>
    <dgm:cxn modelId="{4514B888-66CF-466C-8C9A-C4BC43CE1C99}" type="presParOf" srcId="{C9AD6892-2194-4BA3-84BE-05978D075DF6}" destId="{F6935951-9AB0-411B-8B45-0B44D939B498}" srcOrd="1" destOrd="0" presId="urn:microsoft.com/office/officeart/2005/8/layout/hierarchy6"/>
    <dgm:cxn modelId="{235CBF9B-6FD5-4236-AD32-7EC9F57C9994}" type="presParOf" srcId="{55347779-E3E8-481B-858B-7AC53CED2E4C}" destId="{E189BA13-8F1A-440E-A923-A78BCB2DE973}" srcOrd="2" destOrd="0" presId="urn:microsoft.com/office/officeart/2005/8/layout/hierarchy6"/>
    <dgm:cxn modelId="{55D27B37-5E24-4572-9C28-8E9E09542848}" type="presParOf" srcId="{55347779-E3E8-481B-858B-7AC53CED2E4C}" destId="{D446CB5A-78E6-4DCD-8A89-759297BEAC99}" srcOrd="3" destOrd="0" presId="urn:microsoft.com/office/officeart/2005/8/layout/hierarchy6"/>
    <dgm:cxn modelId="{CADF59B3-317F-43BD-AB37-56AE683F0314}" type="presParOf" srcId="{D446CB5A-78E6-4DCD-8A89-759297BEAC99}" destId="{F496F457-8D26-4B51-B759-26BA8459B7D3}" srcOrd="0" destOrd="0" presId="urn:microsoft.com/office/officeart/2005/8/layout/hierarchy6"/>
    <dgm:cxn modelId="{48012E6C-EA6B-4F19-9FCF-42DE611202BD}" type="presParOf" srcId="{D446CB5A-78E6-4DCD-8A89-759297BEAC99}" destId="{53F36192-C78A-4CF4-8558-3A87DFB99823}" srcOrd="1" destOrd="0" presId="urn:microsoft.com/office/officeart/2005/8/layout/hierarchy6"/>
    <dgm:cxn modelId="{9AC5B5BD-DF8C-4743-A6D2-AD09B9B8D4EF}" type="presParOf" srcId="{23137680-4481-4EBF-9B60-D9B90AD01DEC}" destId="{7C0B96AF-566A-43D2-BE8A-132C1496EAC1}"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32700-99C2-4E03-91D3-9716E6B02FD1}"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GB"/>
        </a:p>
      </dgm:t>
    </dgm:pt>
    <dgm:pt modelId="{358F54B9-0B4C-472D-8C26-DE6575E8F446}">
      <dgm:prSet phldrT="[Text]"/>
      <dgm:spPr>
        <a:solidFill>
          <a:schemeClr val="accent1">
            <a:lumMod val="75000"/>
          </a:schemeClr>
        </a:solidFill>
      </dgm:spPr>
      <dgm:t>
        <a:bodyPr/>
        <a:lstStyle/>
        <a:p>
          <a:r>
            <a:rPr lang="en-GB" dirty="0"/>
            <a:t>1) Pick 20 random patient files each fortnight</a:t>
          </a:r>
        </a:p>
      </dgm:t>
    </dgm:pt>
    <dgm:pt modelId="{D649B033-2AE2-4FE5-8C7A-75A7AEE39D2A}" type="parTrans" cxnId="{CBA6E68F-E161-44A7-A21C-402536803F4B}">
      <dgm:prSet/>
      <dgm:spPr/>
      <dgm:t>
        <a:bodyPr/>
        <a:lstStyle/>
        <a:p>
          <a:endParaRPr lang="en-GB"/>
        </a:p>
      </dgm:t>
    </dgm:pt>
    <dgm:pt modelId="{251265AA-4510-422C-BE84-8765E8DB2DA5}" type="sibTrans" cxnId="{CBA6E68F-E161-44A7-A21C-402536803F4B}">
      <dgm:prSet/>
      <dgm:spPr>
        <a:solidFill>
          <a:schemeClr val="accent4">
            <a:lumMod val="60000"/>
            <a:lumOff val="40000"/>
          </a:schemeClr>
        </a:solidFill>
      </dgm:spPr>
      <dgm:t>
        <a:bodyPr/>
        <a:lstStyle/>
        <a:p>
          <a:endParaRPr lang="en-GB"/>
        </a:p>
      </dgm:t>
    </dgm:pt>
    <dgm:pt modelId="{34FD04B5-0BD1-4D61-8011-7C222AC85FC5}">
      <dgm:prSet phldrT="[Text]"/>
      <dgm:spPr>
        <a:solidFill>
          <a:schemeClr val="accent2">
            <a:lumMod val="40000"/>
            <a:lumOff val="60000"/>
          </a:schemeClr>
        </a:solidFill>
      </dgm:spPr>
      <dgm:t>
        <a:bodyPr/>
        <a:lstStyle/>
        <a:p>
          <a:r>
            <a:rPr lang="en-GB" dirty="0"/>
            <a:t>2) Apply the bundle questions</a:t>
          </a:r>
        </a:p>
      </dgm:t>
    </dgm:pt>
    <dgm:pt modelId="{DB59F7C9-04C1-4AC3-9013-2178A0B439B4}" type="parTrans" cxnId="{19155948-0EF6-4B60-9931-6C76BB93AF98}">
      <dgm:prSet/>
      <dgm:spPr/>
      <dgm:t>
        <a:bodyPr/>
        <a:lstStyle/>
        <a:p>
          <a:endParaRPr lang="en-GB"/>
        </a:p>
      </dgm:t>
    </dgm:pt>
    <dgm:pt modelId="{622B0B1A-20FF-4CC4-AB75-9C8A93F8E9AC}" type="sibTrans" cxnId="{19155948-0EF6-4B60-9931-6C76BB93AF98}">
      <dgm:prSet/>
      <dgm:spPr/>
      <dgm:t>
        <a:bodyPr/>
        <a:lstStyle/>
        <a:p>
          <a:endParaRPr lang="en-GB"/>
        </a:p>
      </dgm:t>
    </dgm:pt>
    <dgm:pt modelId="{5642805A-ED7A-45A9-BBAA-CF74DDE7405B}">
      <dgm:prSet phldrT="[Text]"/>
      <dgm:spPr>
        <a:solidFill>
          <a:schemeClr val="accent1">
            <a:lumMod val="90000"/>
          </a:schemeClr>
        </a:solidFill>
      </dgm:spPr>
      <dgm:t>
        <a:bodyPr/>
        <a:lstStyle/>
        <a:p>
          <a:r>
            <a:rPr lang="en-GB" dirty="0"/>
            <a:t>3) Enter results in the excel document</a:t>
          </a:r>
        </a:p>
      </dgm:t>
    </dgm:pt>
    <dgm:pt modelId="{9E0D5356-73CE-4E0C-82F8-CFFD5B08B506}" type="parTrans" cxnId="{4D735556-5881-41E0-8CBE-092F4DF8CC92}">
      <dgm:prSet/>
      <dgm:spPr/>
      <dgm:t>
        <a:bodyPr/>
        <a:lstStyle/>
        <a:p>
          <a:endParaRPr lang="en-GB"/>
        </a:p>
      </dgm:t>
    </dgm:pt>
    <dgm:pt modelId="{C1A83AA7-680C-4066-8544-5F3E4CA3E9B4}" type="sibTrans" cxnId="{4D735556-5881-41E0-8CBE-092F4DF8CC92}">
      <dgm:prSet/>
      <dgm:spPr/>
      <dgm:t>
        <a:bodyPr/>
        <a:lstStyle/>
        <a:p>
          <a:endParaRPr lang="en-GB"/>
        </a:p>
      </dgm:t>
    </dgm:pt>
    <dgm:pt modelId="{EF239957-BFED-4151-A1E5-3859C9425B4E}">
      <dgm:prSet phldrT="[Text]"/>
      <dgm:spPr>
        <a:solidFill>
          <a:schemeClr val="accent2">
            <a:lumMod val="40000"/>
            <a:lumOff val="60000"/>
          </a:schemeClr>
        </a:solidFill>
      </dgm:spPr>
      <dgm:t>
        <a:bodyPr/>
        <a:lstStyle/>
        <a:p>
          <a:r>
            <a:rPr lang="en-GB" dirty="0"/>
            <a:t>4) Send the excel document at the end of each month to HIS</a:t>
          </a:r>
        </a:p>
      </dgm:t>
    </dgm:pt>
    <dgm:pt modelId="{990CA1FE-7AC8-43F7-978E-DE68E9B47359}" type="parTrans" cxnId="{472B5CF1-F52A-45CD-BFFC-2DBD7ED14A46}">
      <dgm:prSet/>
      <dgm:spPr/>
      <dgm:t>
        <a:bodyPr/>
        <a:lstStyle/>
        <a:p>
          <a:endParaRPr lang="en-GB"/>
        </a:p>
      </dgm:t>
    </dgm:pt>
    <dgm:pt modelId="{140D39BE-7421-42AC-9B53-CF03810B7FA2}" type="sibTrans" cxnId="{472B5CF1-F52A-45CD-BFFC-2DBD7ED14A46}">
      <dgm:prSet/>
      <dgm:spPr/>
      <dgm:t>
        <a:bodyPr/>
        <a:lstStyle/>
        <a:p>
          <a:endParaRPr lang="en-GB"/>
        </a:p>
      </dgm:t>
    </dgm:pt>
    <dgm:pt modelId="{E9BEF853-2D9D-474D-BC48-29C946214C13}">
      <dgm:prSet phldrT="[Text]"/>
      <dgm:spPr>
        <a:solidFill>
          <a:schemeClr val="accent1">
            <a:lumMod val="90000"/>
          </a:schemeClr>
        </a:solidFill>
      </dgm:spPr>
      <dgm:t>
        <a:bodyPr/>
        <a:lstStyle/>
        <a:p>
          <a:r>
            <a:rPr lang="en-GB" dirty="0"/>
            <a:t>5) Review your results with your team</a:t>
          </a:r>
        </a:p>
      </dgm:t>
    </dgm:pt>
    <dgm:pt modelId="{B4A8B28C-832A-4FF6-A7CB-CE0B00B32216}" type="parTrans" cxnId="{8B0BBAD0-EE3B-444D-88FF-24D8B3E8C2A8}">
      <dgm:prSet/>
      <dgm:spPr/>
      <dgm:t>
        <a:bodyPr/>
        <a:lstStyle/>
        <a:p>
          <a:endParaRPr lang="en-GB"/>
        </a:p>
      </dgm:t>
    </dgm:pt>
    <dgm:pt modelId="{2797AE7C-8715-427E-8E3B-E7407A612835}" type="sibTrans" cxnId="{8B0BBAD0-EE3B-444D-88FF-24D8B3E8C2A8}">
      <dgm:prSet/>
      <dgm:spPr/>
      <dgm:t>
        <a:bodyPr/>
        <a:lstStyle/>
        <a:p>
          <a:endParaRPr lang="en-GB"/>
        </a:p>
      </dgm:t>
    </dgm:pt>
    <dgm:pt modelId="{A0F6EE6F-F343-415D-8118-3BE145BA30F5}">
      <dgm:prSet phldrT="[Text]"/>
      <dgm:spPr>
        <a:solidFill>
          <a:schemeClr val="accent2">
            <a:lumMod val="40000"/>
            <a:lumOff val="60000"/>
          </a:schemeClr>
        </a:solidFill>
      </dgm:spPr>
      <dgm:t>
        <a:bodyPr/>
        <a:lstStyle/>
        <a:p>
          <a:r>
            <a:rPr lang="en-GB" dirty="0"/>
            <a:t>6) “tests of change” (PDSA record)</a:t>
          </a:r>
        </a:p>
      </dgm:t>
    </dgm:pt>
    <dgm:pt modelId="{B25A35FD-A06D-4366-BE84-55FF8D5D7F44}" type="parTrans" cxnId="{52C9757F-8E72-48E4-80E5-980020BCD93E}">
      <dgm:prSet/>
      <dgm:spPr/>
      <dgm:t>
        <a:bodyPr/>
        <a:lstStyle/>
        <a:p>
          <a:endParaRPr lang="en-GB"/>
        </a:p>
      </dgm:t>
    </dgm:pt>
    <dgm:pt modelId="{E9980758-2EBB-4307-BC88-91BF41E284D2}" type="sibTrans" cxnId="{52C9757F-8E72-48E4-80E5-980020BCD93E}">
      <dgm:prSet/>
      <dgm:spPr/>
      <dgm:t>
        <a:bodyPr/>
        <a:lstStyle/>
        <a:p>
          <a:endParaRPr lang="en-GB"/>
        </a:p>
      </dgm:t>
    </dgm:pt>
    <dgm:pt modelId="{5D1E1612-8B27-4A92-A1C4-92A36B7E7365}" type="pres">
      <dgm:prSet presAssocID="{1B132700-99C2-4E03-91D3-9716E6B02FD1}" presName="Name0" presStyleCnt="0">
        <dgm:presLayoutVars>
          <dgm:dir/>
          <dgm:resizeHandles val="exact"/>
        </dgm:presLayoutVars>
      </dgm:prSet>
      <dgm:spPr/>
    </dgm:pt>
    <dgm:pt modelId="{DC63F0DB-E8A7-4684-9CA1-1940FFE5FF32}" type="pres">
      <dgm:prSet presAssocID="{1B132700-99C2-4E03-91D3-9716E6B02FD1}" presName="cycle" presStyleCnt="0"/>
      <dgm:spPr/>
    </dgm:pt>
    <dgm:pt modelId="{00E952E4-C177-41ED-92B6-38BA73E4A9D3}" type="pres">
      <dgm:prSet presAssocID="{358F54B9-0B4C-472D-8C26-DE6575E8F446}" presName="nodeFirstNode" presStyleLbl="node1" presStyleIdx="0" presStyleCnt="6" custScaleY="137505">
        <dgm:presLayoutVars>
          <dgm:bulletEnabled val="1"/>
        </dgm:presLayoutVars>
      </dgm:prSet>
      <dgm:spPr/>
    </dgm:pt>
    <dgm:pt modelId="{F29613DB-DA07-41A5-ACAA-4A99266C1E5E}" type="pres">
      <dgm:prSet presAssocID="{251265AA-4510-422C-BE84-8765E8DB2DA5}" presName="sibTransFirstNode" presStyleLbl="bgShp" presStyleIdx="0" presStyleCnt="1"/>
      <dgm:spPr/>
    </dgm:pt>
    <dgm:pt modelId="{FB4AF1E4-6F08-47F0-9B9A-B2D48B6EC391}" type="pres">
      <dgm:prSet presAssocID="{34FD04B5-0BD1-4D61-8011-7C222AC85FC5}" presName="nodeFollowingNodes" presStyleLbl="node1" presStyleIdx="1" presStyleCnt="6" custScaleY="139296" custRadScaleRad="113150" custRadScaleInc="26970">
        <dgm:presLayoutVars>
          <dgm:bulletEnabled val="1"/>
        </dgm:presLayoutVars>
      </dgm:prSet>
      <dgm:spPr/>
    </dgm:pt>
    <dgm:pt modelId="{4FD696F7-0775-4252-9B9E-08A3DB48EF8B}" type="pres">
      <dgm:prSet presAssocID="{5642805A-ED7A-45A9-BBAA-CF74DDE7405B}" presName="nodeFollowingNodes" presStyleLbl="node1" presStyleIdx="2" presStyleCnt="6" custScaleY="117387" custRadScaleRad="120669" custRadScaleInc="-12255">
        <dgm:presLayoutVars>
          <dgm:bulletEnabled val="1"/>
        </dgm:presLayoutVars>
      </dgm:prSet>
      <dgm:spPr/>
    </dgm:pt>
    <dgm:pt modelId="{C0D9F246-1CBF-40F9-B622-D29ACE36C308}" type="pres">
      <dgm:prSet presAssocID="{EF239957-BFED-4151-A1E5-3859C9425B4E}" presName="nodeFollowingNodes" presStyleLbl="node1" presStyleIdx="3" presStyleCnt="6" custScaleY="144476" custRadScaleRad="110202" custRadScaleInc="-3419">
        <dgm:presLayoutVars>
          <dgm:bulletEnabled val="1"/>
        </dgm:presLayoutVars>
      </dgm:prSet>
      <dgm:spPr/>
    </dgm:pt>
    <dgm:pt modelId="{8A2B1E29-D976-48C3-9DDE-6A3A52580E45}" type="pres">
      <dgm:prSet presAssocID="{E9BEF853-2D9D-474D-BC48-29C946214C13}" presName="nodeFollowingNodes" presStyleLbl="node1" presStyleIdx="4" presStyleCnt="6" custScaleY="121257" custRadScaleRad="117547" custRadScaleInc="9388">
        <dgm:presLayoutVars>
          <dgm:bulletEnabled val="1"/>
        </dgm:presLayoutVars>
      </dgm:prSet>
      <dgm:spPr/>
    </dgm:pt>
    <dgm:pt modelId="{505F7508-AC03-4C99-B2E2-4A4121B1473B}" type="pres">
      <dgm:prSet presAssocID="{A0F6EE6F-F343-415D-8118-3BE145BA30F5}" presName="nodeFollowingNodes" presStyleLbl="node1" presStyleIdx="5" presStyleCnt="6" custScaleY="129628" custRadScaleRad="120051" custRadScaleInc="-23274">
        <dgm:presLayoutVars>
          <dgm:bulletEnabled val="1"/>
        </dgm:presLayoutVars>
      </dgm:prSet>
      <dgm:spPr/>
    </dgm:pt>
  </dgm:ptLst>
  <dgm:cxnLst>
    <dgm:cxn modelId="{7FA07F1D-6D6D-4195-AEBA-1A2AD8F8763F}" type="presOf" srcId="{E9BEF853-2D9D-474D-BC48-29C946214C13}" destId="{8A2B1E29-D976-48C3-9DDE-6A3A52580E45}" srcOrd="0" destOrd="0" presId="urn:microsoft.com/office/officeart/2005/8/layout/cycle3"/>
    <dgm:cxn modelId="{19155948-0EF6-4B60-9931-6C76BB93AF98}" srcId="{1B132700-99C2-4E03-91D3-9716E6B02FD1}" destId="{34FD04B5-0BD1-4D61-8011-7C222AC85FC5}" srcOrd="1" destOrd="0" parTransId="{DB59F7C9-04C1-4AC3-9013-2178A0B439B4}" sibTransId="{622B0B1A-20FF-4CC4-AB75-9C8A93F8E9AC}"/>
    <dgm:cxn modelId="{7D39204B-6774-496A-90A7-357EE84CB0A2}" type="presOf" srcId="{5642805A-ED7A-45A9-BBAA-CF74DDE7405B}" destId="{4FD696F7-0775-4252-9B9E-08A3DB48EF8B}" srcOrd="0" destOrd="0" presId="urn:microsoft.com/office/officeart/2005/8/layout/cycle3"/>
    <dgm:cxn modelId="{8B49AA74-C27B-4DC9-BDD3-B19DF87D40B8}" type="presOf" srcId="{34FD04B5-0BD1-4D61-8011-7C222AC85FC5}" destId="{FB4AF1E4-6F08-47F0-9B9A-B2D48B6EC391}" srcOrd="0" destOrd="0" presId="urn:microsoft.com/office/officeart/2005/8/layout/cycle3"/>
    <dgm:cxn modelId="{4D735556-5881-41E0-8CBE-092F4DF8CC92}" srcId="{1B132700-99C2-4E03-91D3-9716E6B02FD1}" destId="{5642805A-ED7A-45A9-BBAA-CF74DDE7405B}" srcOrd="2" destOrd="0" parTransId="{9E0D5356-73CE-4E0C-82F8-CFFD5B08B506}" sibTransId="{C1A83AA7-680C-4066-8544-5F3E4CA3E9B4}"/>
    <dgm:cxn modelId="{52C9757F-8E72-48E4-80E5-980020BCD93E}" srcId="{1B132700-99C2-4E03-91D3-9716E6B02FD1}" destId="{A0F6EE6F-F343-415D-8118-3BE145BA30F5}" srcOrd="5" destOrd="0" parTransId="{B25A35FD-A06D-4366-BE84-55FF8D5D7F44}" sibTransId="{E9980758-2EBB-4307-BC88-91BF41E284D2}"/>
    <dgm:cxn modelId="{CBA6E68F-E161-44A7-A21C-402536803F4B}" srcId="{1B132700-99C2-4E03-91D3-9716E6B02FD1}" destId="{358F54B9-0B4C-472D-8C26-DE6575E8F446}" srcOrd="0" destOrd="0" parTransId="{D649B033-2AE2-4FE5-8C7A-75A7AEE39D2A}" sibTransId="{251265AA-4510-422C-BE84-8765E8DB2DA5}"/>
    <dgm:cxn modelId="{9BF881A6-AEEF-4EA4-A949-FB3DE24D196D}" type="presOf" srcId="{251265AA-4510-422C-BE84-8765E8DB2DA5}" destId="{F29613DB-DA07-41A5-ACAA-4A99266C1E5E}" srcOrd="0" destOrd="0" presId="urn:microsoft.com/office/officeart/2005/8/layout/cycle3"/>
    <dgm:cxn modelId="{8B0BBAD0-EE3B-444D-88FF-24D8B3E8C2A8}" srcId="{1B132700-99C2-4E03-91D3-9716E6B02FD1}" destId="{E9BEF853-2D9D-474D-BC48-29C946214C13}" srcOrd="4" destOrd="0" parTransId="{B4A8B28C-832A-4FF6-A7CB-CE0B00B32216}" sibTransId="{2797AE7C-8715-427E-8E3B-E7407A612835}"/>
    <dgm:cxn modelId="{1A9F59D4-8484-4472-AC08-14FDE610BB9A}" type="presOf" srcId="{EF239957-BFED-4151-A1E5-3859C9425B4E}" destId="{C0D9F246-1CBF-40F9-B622-D29ACE36C308}" srcOrd="0" destOrd="0" presId="urn:microsoft.com/office/officeart/2005/8/layout/cycle3"/>
    <dgm:cxn modelId="{472B5CF1-F52A-45CD-BFFC-2DBD7ED14A46}" srcId="{1B132700-99C2-4E03-91D3-9716E6B02FD1}" destId="{EF239957-BFED-4151-A1E5-3859C9425B4E}" srcOrd="3" destOrd="0" parTransId="{990CA1FE-7AC8-43F7-978E-DE68E9B47359}" sibTransId="{140D39BE-7421-42AC-9B53-CF03810B7FA2}"/>
    <dgm:cxn modelId="{1C8815F6-1144-4EE4-9E7B-0E8CF80F3490}" type="presOf" srcId="{A0F6EE6F-F343-415D-8118-3BE145BA30F5}" destId="{505F7508-AC03-4C99-B2E2-4A4121B1473B}" srcOrd="0" destOrd="0" presId="urn:microsoft.com/office/officeart/2005/8/layout/cycle3"/>
    <dgm:cxn modelId="{CB3ABFFB-F7FB-44C6-8B71-EF550141CF8D}" type="presOf" srcId="{1B132700-99C2-4E03-91D3-9716E6B02FD1}" destId="{5D1E1612-8B27-4A92-A1C4-92A36B7E7365}" srcOrd="0" destOrd="0" presId="urn:microsoft.com/office/officeart/2005/8/layout/cycle3"/>
    <dgm:cxn modelId="{77F2D9FE-E5C4-40A7-AA95-2C473144223B}" type="presOf" srcId="{358F54B9-0B4C-472D-8C26-DE6575E8F446}" destId="{00E952E4-C177-41ED-92B6-38BA73E4A9D3}" srcOrd="0" destOrd="0" presId="urn:microsoft.com/office/officeart/2005/8/layout/cycle3"/>
    <dgm:cxn modelId="{887460C9-366C-4704-AE4B-2A8540E63436}" type="presParOf" srcId="{5D1E1612-8B27-4A92-A1C4-92A36B7E7365}" destId="{DC63F0DB-E8A7-4684-9CA1-1940FFE5FF32}" srcOrd="0" destOrd="0" presId="urn:microsoft.com/office/officeart/2005/8/layout/cycle3"/>
    <dgm:cxn modelId="{8C52CA31-31D0-45E4-A56A-EA48D24BBFEE}" type="presParOf" srcId="{DC63F0DB-E8A7-4684-9CA1-1940FFE5FF32}" destId="{00E952E4-C177-41ED-92B6-38BA73E4A9D3}" srcOrd="0" destOrd="0" presId="urn:microsoft.com/office/officeart/2005/8/layout/cycle3"/>
    <dgm:cxn modelId="{86EDEB29-D04C-4BF2-8AC9-C88E02E505E7}" type="presParOf" srcId="{DC63F0DB-E8A7-4684-9CA1-1940FFE5FF32}" destId="{F29613DB-DA07-41A5-ACAA-4A99266C1E5E}" srcOrd="1" destOrd="0" presId="urn:microsoft.com/office/officeart/2005/8/layout/cycle3"/>
    <dgm:cxn modelId="{D8633601-B348-4269-808F-25C2875F016F}" type="presParOf" srcId="{DC63F0DB-E8A7-4684-9CA1-1940FFE5FF32}" destId="{FB4AF1E4-6F08-47F0-9B9A-B2D48B6EC391}" srcOrd="2" destOrd="0" presId="urn:microsoft.com/office/officeart/2005/8/layout/cycle3"/>
    <dgm:cxn modelId="{4A93BA97-9E56-4950-ACDC-2208D99986BE}" type="presParOf" srcId="{DC63F0DB-E8A7-4684-9CA1-1940FFE5FF32}" destId="{4FD696F7-0775-4252-9B9E-08A3DB48EF8B}" srcOrd="3" destOrd="0" presId="urn:microsoft.com/office/officeart/2005/8/layout/cycle3"/>
    <dgm:cxn modelId="{980AD589-AC67-4457-9B78-4B6776A0523B}" type="presParOf" srcId="{DC63F0DB-E8A7-4684-9CA1-1940FFE5FF32}" destId="{C0D9F246-1CBF-40F9-B622-D29ACE36C308}" srcOrd="4" destOrd="0" presId="urn:microsoft.com/office/officeart/2005/8/layout/cycle3"/>
    <dgm:cxn modelId="{04810EEE-05E3-48C5-BB5A-56423F97441E}" type="presParOf" srcId="{DC63F0DB-E8A7-4684-9CA1-1940FFE5FF32}" destId="{8A2B1E29-D976-48C3-9DDE-6A3A52580E45}" srcOrd="5" destOrd="0" presId="urn:microsoft.com/office/officeart/2005/8/layout/cycle3"/>
    <dgm:cxn modelId="{C2247812-BC7B-45BE-905C-FCFD53849792}" type="presParOf" srcId="{DC63F0DB-E8A7-4684-9CA1-1940FFE5FF32}" destId="{505F7508-AC03-4C99-B2E2-4A4121B1473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40F04-D8E3-40EB-B3A9-A254FBB0B3D2}">
      <dsp:nvSpPr>
        <dsp:cNvPr id="0" name=""/>
        <dsp:cNvSpPr/>
      </dsp:nvSpPr>
      <dsp:spPr>
        <a:xfrm>
          <a:off x="2090672" y="1497"/>
          <a:ext cx="3544997" cy="8678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National SPSP-PC Team  (HIS)</a:t>
          </a:r>
        </a:p>
      </dsp:txBody>
      <dsp:txXfrm>
        <a:off x="2116091" y="26916"/>
        <a:ext cx="3494159" cy="817016"/>
      </dsp:txXfrm>
    </dsp:sp>
    <dsp:sp modelId="{584BCF89-5A01-41AF-8D8C-4B89F7F81616}">
      <dsp:nvSpPr>
        <dsp:cNvPr id="0" name=""/>
        <dsp:cNvSpPr/>
      </dsp:nvSpPr>
      <dsp:spPr>
        <a:xfrm>
          <a:off x="901619" y="869351"/>
          <a:ext cx="2961551" cy="347141"/>
        </a:xfrm>
        <a:custGeom>
          <a:avLst/>
          <a:gdLst/>
          <a:ahLst/>
          <a:cxnLst/>
          <a:rect l="0" t="0" r="0" b="0"/>
          <a:pathLst>
            <a:path>
              <a:moveTo>
                <a:pt x="2961551" y="0"/>
              </a:moveTo>
              <a:lnTo>
                <a:pt x="2961551" y="173570"/>
              </a:lnTo>
              <a:lnTo>
                <a:pt x="0" y="173570"/>
              </a:lnTo>
              <a:lnTo>
                <a:pt x="0" y="34714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95069-65E7-4FC0-9DAC-62519FEC28E4}">
      <dsp:nvSpPr>
        <dsp:cNvPr id="0" name=""/>
        <dsp:cNvSpPr/>
      </dsp:nvSpPr>
      <dsp:spPr>
        <a:xfrm>
          <a:off x="250728" y="1216492"/>
          <a:ext cx="1301781" cy="867854"/>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NHS Fife</a:t>
          </a:r>
        </a:p>
      </dsp:txBody>
      <dsp:txXfrm>
        <a:off x="276147" y="1241911"/>
        <a:ext cx="1250943" cy="817016"/>
      </dsp:txXfrm>
    </dsp:sp>
    <dsp:sp modelId="{3326C180-237C-4222-AF28-11BCD54D0AE5}">
      <dsp:nvSpPr>
        <dsp:cNvPr id="0" name=""/>
        <dsp:cNvSpPr/>
      </dsp:nvSpPr>
      <dsp:spPr>
        <a:xfrm>
          <a:off x="855899" y="2084346"/>
          <a:ext cx="91440" cy="347141"/>
        </a:xfrm>
        <a:custGeom>
          <a:avLst/>
          <a:gdLst/>
          <a:ahLst/>
          <a:cxnLst/>
          <a:rect l="0" t="0" r="0" b="0"/>
          <a:pathLst>
            <a:path>
              <a:moveTo>
                <a:pt x="45720" y="0"/>
              </a:moveTo>
              <a:lnTo>
                <a:pt x="45720" y="34714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14B3D-F54D-4547-8D7D-003751ACB94B}">
      <dsp:nvSpPr>
        <dsp:cNvPr id="0" name=""/>
        <dsp:cNvSpPr/>
      </dsp:nvSpPr>
      <dsp:spPr>
        <a:xfrm>
          <a:off x="250728" y="2431488"/>
          <a:ext cx="1301781" cy="945214"/>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5 dental teams</a:t>
          </a:r>
        </a:p>
      </dsp:txBody>
      <dsp:txXfrm>
        <a:off x="278412" y="2459172"/>
        <a:ext cx="1246413" cy="889846"/>
      </dsp:txXfrm>
    </dsp:sp>
    <dsp:sp modelId="{FB680DD4-FCAA-4213-B92B-4F48E6534CA4}">
      <dsp:nvSpPr>
        <dsp:cNvPr id="0" name=""/>
        <dsp:cNvSpPr/>
      </dsp:nvSpPr>
      <dsp:spPr>
        <a:xfrm>
          <a:off x="2593934" y="869351"/>
          <a:ext cx="1269236" cy="347141"/>
        </a:xfrm>
        <a:custGeom>
          <a:avLst/>
          <a:gdLst/>
          <a:ahLst/>
          <a:cxnLst/>
          <a:rect l="0" t="0" r="0" b="0"/>
          <a:pathLst>
            <a:path>
              <a:moveTo>
                <a:pt x="1269236" y="0"/>
              </a:moveTo>
              <a:lnTo>
                <a:pt x="1269236" y="173570"/>
              </a:lnTo>
              <a:lnTo>
                <a:pt x="0" y="173570"/>
              </a:lnTo>
              <a:lnTo>
                <a:pt x="0" y="34714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1AFA36-BDC2-4563-8816-279A6380D10A}">
      <dsp:nvSpPr>
        <dsp:cNvPr id="0" name=""/>
        <dsp:cNvSpPr/>
      </dsp:nvSpPr>
      <dsp:spPr>
        <a:xfrm>
          <a:off x="1943044" y="1216492"/>
          <a:ext cx="1301781" cy="867854"/>
        </a:xfrm>
        <a:prstGeom prst="roundRect">
          <a:avLst>
            <a:gd name="adj" fmla="val 10000"/>
          </a:avLst>
        </a:prstGeom>
        <a:solidFill>
          <a:schemeClr val="tx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NHS A&amp;A</a:t>
          </a:r>
        </a:p>
      </dsp:txBody>
      <dsp:txXfrm>
        <a:off x="1968463" y="1241911"/>
        <a:ext cx="1250943" cy="817016"/>
      </dsp:txXfrm>
    </dsp:sp>
    <dsp:sp modelId="{79C5FC8A-F0A8-4B01-968D-B60691A78FEB}">
      <dsp:nvSpPr>
        <dsp:cNvPr id="0" name=""/>
        <dsp:cNvSpPr/>
      </dsp:nvSpPr>
      <dsp:spPr>
        <a:xfrm>
          <a:off x="2548214" y="2084346"/>
          <a:ext cx="91440" cy="347141"/>
        </a:xfrm>
        <a:custGeom>
          <a:avLst/>
          <a:gdLst/>
          <a:ahLst/>
          <a:cxnLst/>
          <a:rect l="0" t="0" r="0" b="0"/>
          <a:pathLst>
            <a:path>
              <a:moveTo>
                <a:pt x="45720" y="0"/>
              </a:moveTo>
              <a:lnTo>
                <a:pt x="45720" y="34714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11726-2BF4-4850-A3EE-68627AAFEDEF}">
      <dsp:nvSpPr>
        <dsp:cNvPr id="0" name=""/>
        <dsp:cNvSpPr/>
      </dsp:nvSpPr>
      <dsp:spPr>
        <a:xfrm>
          <a:off x="1943044" y="2431488"/>
          <a:ext cx="1301781" cy="945214"/>
        </a:xfrm>
        <a:prstGeom prst="roundRect">
          <a:avLst>
            <a:gd name="adj" fmla="val 10000"/>
          </a:avLst>
        </a:prstGeom>
        <a:solidFill>
          <a:schemeClr val="tx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5 dental teams</a:t>
          </a:r>
        </a:p>
      </dsp:txBody>
      <dsp:txXfrm>
        <a:off x="1970728" y="2459172"/>
        <a:ext cx="1246413" cy="889846"/>
      </dsp:txXfrm>
    </dsp:sp>
    <dsp:sp modelId="{140634C5-E763-46C4-A66A-FE293C5D4B3E}">
      <dsp:nvSpPr>
        <dsp:cNvPr id="0" name=""/>
        <dsp:cNvSpPr/>
      </dsp:nvSpPr>
      <dsp:spPr>
        <a:xfrm>
          <a:off x="3863171" y="869351"/>
          <a:ext cx="423078" cy="347141"/>
        </a:xfrm>
        <a:custGeom>
          <a:avLst/>
          <a:gdLst/>
          <a:ahLst/>
          <a:cxnLst/>
          <a:rect l="0" t="0" r="0" b="0"/>
          <a:pathLst>
            <a:path>
              <a:moveTo>
                <a:pt x="0" y="0"/>
              </a:moveTo>
              <a:lnTo>
                <a:pt x="0" y="173570"/>
              </a:lnTo>
              <a:lnTo>
                <a:pt x="423078" y="173570"/>
              </a:lnTo>
              <a:lnTo>
                <a:pt x="423078" y="34714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24399-EED0-45CE-BDB4-6BD070B8A84B}">
      <dsp:nvSpPr>
        <dsp:cNvPr id="0" name=""/>
        <dsp:cNvSpPr/>
      </dsp:nvSpPr>
      <dsp:spPr>
        <a:xfrm>
          <a:off x="3635359" y="1216492"/>
          <a:ext cx="1301781" cy="867854"/>
        </a:xfrm>
        <a:prstGeom prst="roundRect">
          <a:avLst>
            <a:gd name="adj" fmla="val 10000"/>
          </a:avLst>
        </a:prstGeom>
        <a:solidFill>
          <a:srgbClr val="00978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NHS D&amp;G</a:t>
          </a:r>
        </a:p>
      </dsp:txBody>
      <dsp:txXfrm>
        <a:off x="3660778" y="1241911"/>
        <a:ext cx="1250943" cy="817016"/>
      </dsp:txXfrm>
    </dsp:sp>
    <dsp:sp modelId="{87BF0406-1167-4227-A730-9D717489C962}">
      <dsp:nvSpPr>
        <dsp:cNvPr id="0" name=""/>
        <dsp:cNvSpPr/>
      </dsp:nvSpPr>
      <dsp:spPr>
        <a:xfrm>
          <a:off x="4224765" y="2084346"/>
          <a:ext cx="91440" cy="348638"/>
        </a:xfrm>
        <a:custGeom>
          <a:avLst/>
          <a:gdLst/>
          <a:ahLst/>
          <a:cxnLst/>
          <a:rect l="0" t="0" r="0" b="0"/>
          <a:pathLst>
            <a:path>
              <a:moveTo>
                <a:pt x="61484" y="0"/>
              </a:moveTo>
              <a:lnTo>
                <a:pt x="61484" y="174319"/>
              </a:lnTo>
              <a:lnTo>
                <a:pt x="45720" y="174319"/>
              </a:lnTo>
              <a:lnTo>
                <a:pt x="45720" y="34863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3A9EB-124B-47A9-84C8-0E050DB1264D}">
      <dsp:nvSpPr>
        <dsp:cNvPr id="0" name=""/>
        <dsp:cNvSpPr/>
      </dsp:nvSpPr>
      <dsp:spPr>
        <a:xfrm>
          <a:off x="3619594" y="2432985"/>
          <a:ext cx="1301781" cy="945214"/>
        </a:xfrm>
        <a:prstGeom prst="roundRect">
          <a:avLst>
            <a:gd name="adj" fmla="val 10000"/>
          </a:avLst>
        </a:prstGeom>
        <a:solidFill>
          <a:srgbClr val="00978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5 dental teams</a:t>
          </a:r>
        </a:p>
      </dsp:txBody>
      <dsp:txXfrm>
        <a:off x="3647278" y="2460669"/>
        <a:ext cx="1246413" cy="889846"/>
      </dsp:txXfrm>
    </dsp:sp>
    <dsp:sp modelId="{10B4F282-AF9A-48EE-BD53-8A7FFA897D44}">
      <dsp:nvSpPr>
        <dsp:cNvPr id="0" name=""/>
        <dsp:cNvSpPr/>
      </dsp:nvSpPr>
      <dsp:spPr>
        <a:xfrm>
          <a:off x="3863171" y="869351"/>
          <a:ext cx="2961551" cy="347141"/>
        </a:xfrm>
        <a:custGeom>
          <a:avLst/>
          <a:gdLst/>
          <a:ahLst/>
          <a:cxnLst/>
          <a:rect l="0" t="0" r="0" b="0"/>
          <a:pathLst>
            <a:path>
              <a:moveTo>
                <a:pt x="0" y="0"/>
              </a:moveTo>
              <a:lnTo>
                <a:pt x="0" y="173570"/>
              </a:lnTo>
              <a:lnTo>
                <a:pt x="2961551" y="173570"/>
              </a:lnTo>
              <a:lnTo>
                <a:pt x="2961551" y="34714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01DF0-AF1A-4100-B60A-7F971D363AFE}">
      <dsp:nvSpPr>
        <dsp:cNvPr id="0" name=""/>
        <dsp:cNvSpPr/>
      </dsp:nvSpPr>
      <dsp:spPr>
        <a:xfrm>
          <a:off x="6173832" y="1216492"/>
          <a:ext cx="1301781" cy="867854"/>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VDP </a:t>
          </a:r>
        </a:p>
      </dsp:txBody>
      <dsp:txXfrm>
        <a:off x="6199251" y="1241911"/>
        <a:ext cx="1250943" cy="817016"/>
      </dsp:txXfrm>
    </dsp:sp>
    <dsp:sp modelId="{C33B4738-8CE6-45BC-B014-AB072B0A4CE9}">
      <dsp:nvSpPr>
        <dsp:cNvPr id="0" name=""/>
        <dsp:cNvSpPr/>
      </dsp:nvSpPr>
      <dsp:spPr>
        <a:xfrm>
          <a:off x="5978565" y="2084346"/>
          <a:ext cx="846157" cy="347141"/>
        </a:xfrm>
        <a:custGeom>
          <a:avLst/>
          <a:gdLst/>
          <a:ahLst/>
          <a:cxnLst/>
          <a:rect l="0" t="0" r="0" b="0"/>
          <a:pathLst>
            <a:path>
              <a:moveTo>
                <a:pt x="846157" y="0"/>
              </a:moveTo>
              <a:lnTo>
                <a:pt x="846157" y="173570"/>
              </a:lnTo>
              <a:lnTo>
                <a:pt x="0" y="173570"/>
              </a:lnTo>
              <a:lnTo>
                <a:pt x="0" y="34714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42877F-04A9-447E-9D6D-93DC6B77B182}">
      <dsp:nvSpPr>
        <dsp:cNvPr id="0" name=""/>
        <dsp:cNvSpPr/>
      </dsp:nvSpPr>
      <dsp:spPr>
        <a:xfrm>
          <a:off x="5327674" y="2431488"/>
          <a:ext cx="1301781" cy="933437"/>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12 teams EAST</a:t>
          </a:r>
        </a:p>
        <a:p>
          <a:pPr marL="0" lvl="0" indent="0" algn="ctr" defTabSz="533400">
            <a:lnSpc>
              <a:spcPct val="90000"/>
            </a:lnSpc>
            <a:spcBef>
              <a:spcPct val="0"/>
            </a:spcBef>
            <a:spcAft>
              <a:spcPct val="35000"/>
            </a:spcAft>
            <a:buNone/>
          </a:pPr>
          <a:r>
            <a:rPr lang="en-GB" sz="1200" kern="1200" dirty="0"/>
            <a:t>Periodontal bundle</a:t>
          </a:r>
        </a:p>
      </dsp:txBody>
      <dsp:txXfrm>
        <a:off x="5355013" y="2458827"/>
        <a:ext cx="1247103" cy="878759"/>
      </dsp:txXfrm>
    </dsp:sp>
    <dsp:sp modelId="{E189BA13-8F1A-440E-A923-A78BCB2DE973}">
      <dsp:nvSpPr>
        <dsp:cNvPr id="0" name=""/>
        <dsp:cNvSpPr/>
      </dsp:nvSpPr>
      <dsp:spPr>
        <a:xfrm>
          <a:off x="6824722" y="2084346"/>
          <a:ext cx="846157" cy="347141"/>
        </a:xfrm>
        <a:custGeom>
          <a:avLst/>
          <a:gdLst/>
          <a:ahLst/>
          <a:cxnLst/>
          <a:rect l="0" t="0" r="0" b="0"/>
          <a:pathLst>
            <a:path>
              <a:moveTo>
                <a:pt x="0" y="0"/>
              </a:moveTo>
              <a:lnTo>
                <a:pt x="0" y="173570"/>
              </a:lnTo>
              <a:lnTo>
                <a:pt x="846157" y="173570"/>
              </a:lnTo>
              <a:lnTo>
                <a:pt x="846157" y="34714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96F457-8D26-4B51-B759-26BA8459B7D3}">
      <dsp:nvSpPr>
        <dsp:cNvPr id="0" name=""/>
        <dsp:cNvSpPr/>
      </dsp:nvSpPr>
      <dsp:spPr>
        <a:xfrm>
          <a:off x="7019990" y="2431488"/>
          <a:ext cx="1301781" cy="945214"/>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12 </a:t>
          </a:r>
          <a:r>
            <a:rPr lang="en-GB" sz="1200" kern="1200" dirty="0"/>
            <a:t>teams WEST</a:t>
          </a:r>
        </a:p>
        <a:p>
          <a:pPr marL="0" lvl="0" indent="0" algn="ctr" defTabSz="533400">
            <a:lnSpc>
              <a:spcPct val="90000"/>
            </a:lnSpc>
            <a:spcBef>
              <a:spcPct val="0"/>
            </a:spcBef>
            <a:spcAft>
              <a:spcPct val="35000"/>
            </a:spcAft>
            <a:buNone/>
          </a:pPr>
          <a:r>
            <a:rPr lang="en-GB" sz="1200" kern="1200" dirty="0"/>
            <a:t> HRM MH </a:t>
          </a:r>
          <a:r>
            <a:rPr lang="en-GB" sz="1200" b="1" kern="1200" dirty="0"/>
            <a:t>bundle</a:t>
          </a:r>
        </a:p>
      </dsp:txBody>
      <dsp:txXfrm>
        <a:off x="7047674" y="2459172"/>
        <a:ext cx="1246413" cy="889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613DB-DA07-41A5-ACAA-4A99266C1E5E}">
      <dsp:nvSpPr>
        <dsp:cNvPr id="0" name=""/>
        <dsp:cNvSpPr/>
      </dsp:nvSpPr>
      <dsp:spPr>
        <a:xfrm>
          <a:off x="1013412" y="-16271"/>
          <a:ext cx="4069174" cy="4069174"/>
        </a:xfrm>
        <a:prstGeom prst="circularArrow">
          <a:avLst>
            <a:gd name="adj1" fmla="val 5274"/>
            <a:gd name="adj2" fmla="val 312630"/>
            <a:gd name="adj3" fmla="val 14264564"/>
            <a:gd name="adj4" fmla="val 17105730"/>
            <a:gd name="adj5" fmla="val 5477"/>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00E952E4-C177-41ED-92B6-38BA73E4A9D3}">
      <dsp:nvSpPr>
        <dsp:cNvPr id="0" name=""/>
        <dsp:cNvSpPr/>
      </dsp:nvSpPr>
      <dsp:spPr>
        <a:xfrm>
          <a:off x="2290464" y="-152807"/>
          <a:ext cx="1515070" cy="1041648"/>
        </a:xfrm>
        <a:prstGeom prst="roundRect">
          <a:avLst/>
        </a:prstGeom>
        <a:solidFill>
          <a:schemeClr val="accent1">
            <a:lumMod val="75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1) Pick 20 random patient files each fortnight</a:t>
          </a:r>
        </a:p>
      </dsp:txBody>
      <dsp:txXfrm>
        <a:off x="2341313" y="-101958"/>
        <a:ext cx="1413372" cy="939950"/>
      </dsp:txXfrm>
    </dsp:sp>
    <dsp:sp modelId="{FB4AF1E4-6F08-47F0-9B9A-B2D48B6EC391}">
      <dsp:nvSpPr>
        <dsp:cNvPr id="0" name=""/>
        <dsp:cNvSpPr/>
      </dsp:nvSpPr>
      <dsp:spPr>
        <a:xfrm>
          <a:off x="4084795" y="972274"/>
          <a:ext cx="1515070" cy="1055216"/>
        </a:xfrm>
        <a:prstGeom prst="roundRect">
          <a:avLst/>
        </a:prstGeom>
        <a:solidFill>
          <a:schemeClr val="accent2">
            <a:lumMod val="40000"/>
            <a:lumOff val="6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2) Apply the bundle questions</a:t>
          </a:r>
        </a:p>
      </dsp:txBody>
      <dsp:txXfrm>
        <a:off x="4136306" y="1023785"/>
        <a:ext cx="1412048" cy="952194"/>
      </dsp:txXfrm>
    </dsp:sp>
    <dsp:sp modelId="{4FD696F7-0775-4252-9B9E-08A3DB48EF8B}">
      <dsp:nvSpPr>
        <dsp:cNvPr id="0" name=""/>
        <dsp:cNvSpPr/>
      </dsp:nvSpPr>
      <dsp:spPr>
        <a:xfrm>
          <a:off x="4114483" y="2374764"/>
          <a:ext cx="1515070" cy="889247"/>
        </a:xfrm>
        <a:prstGeom prst="roundRect">
          <a:avLst/>
        </a:prstGeom>
        <a:solidFill>
          <a:schemeClr val="accent1">
            <a:lumMod val="9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3) Enter results in the excel document</a:t>
          </a:r>
        </a:p>
      </dsp:txBody>
      <dsp:txXfrm>
        <a:off x="4157892" y="2418173"/>
        <a:ext cx="1428252" cy="802429"/>
      </dsp:txXfrm>
    </dsp:sp>
    <dsp:sp modelId="{C0D9F246-1CBF-40F9-B622-D29ACE36C308}">
      <dsp:nvSpPr>
        <dsp:cNvPr id="0" name=""/>
        <dsp:cNvSpPr/>
      </dsp:nvSpPr>
      <dsp:spPr>
        <a:xfrm>
          <a:off x="2346285" y="3122350"/>
          <a:ext cx="1515070" cy="1094456"/>
        </a:xfrm>
        <a:prstGeom prst="roundRect">
          <a:avLst/>
        </a:prstGeom>
        <a:solidFill>
          <a:schemeClr val="accent2">
            <a:lumMod val="40000"/>
            <a:lumOff val="6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4) Send the excel document at the end of each month to HIS</a:t>
          </a:r>
        </a:p>
      </dsp:txBody>
      <dsp:txXfrm>
        <a:off x="2399712" y="3175777"/>
        <a:ext cx="1408216" cy="987602"/>
      </dsp:txXfrm>
    </dsp:sp>
    <dsp:sp modelId="{8A2B1E29-D976-48C3-9DDE-6A3A52580E45}">
      <dsp:nvSpPr>
        <dsp:cNvPr id="0" name=""/>
        <dsp:cNvSpPr/>
      </dsp:nvSpPr>
      <dsp:spPr>
        <a:xfrm>
          <a:off x="534294" y="2384854"/>
          <a:ext cx="1515070" cy="918564"/>
        </a:xfrm>
        <a:prstGeom prst="roundRect">
          <a:avLst/>
        </a:prstGeom>
        <a:solidFill>
          <a:schemeClr val="accent1">
            <a:lumMod val="9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5) Review your results with your team</a:t>
          </a:r>
        </a:p>
      </dsp:txBody>
      <dsp:txXfrm>
        <a:off x="579135" y="2429695"/>
        <a:ext cx="1425388" cy="828882"/>
      </dsp:txXfrm>
    </dsp:sp>
    <dsp:sp modelId="{505F7508-AC03-4C99-B2E2-4A4121B1473B}">
      <dsp:nvSpPr>
        <dsp:cNvPr id="0" name=""/>
        <dsp:cNvSpPr/>
      </dsp:nvSpPr>
      <dsp:spPr>
        <a:xfrm>
          <a:off x="406007" y="914402"/>
          <a:ext cx="1515070" cy="981977"/>
        </a:xfrm>
        <a:prstGeom prst="roundRect">
          <a:avLst/>
        </a:prstGeom>
        <a:solidFill>
          <a:schemeClr val="accent2">
            <a:lumMod val="40000"/>
            <a:lumOff val="6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6) “tests of change” (PDSA record)</a:t>
          </a:r>
        </a:p>
      </dsp:txBody>
      <dsp:txXfrm>
        <a:off x="453943" y="962338"/>
        <a:ext cx="1419198" cy="8861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0.0004</cdr:x>
      <cdr:y>0</cdr:y>
    </cdr:from>
    <cdr:to>
      <cdr:x>0.12936</cdr:x>
      <cdr:y>0.0899</cdr:y>
    </cdr:to>
    <cdr:sp macro="" textlink="">
      <cdr:nvSpPr>
        <cdr:cNvPr id="4" name="TextBox 3"/>
        <cdr:cNvSpPr txBox="1"/>
      </cdr:nvSpPr>
      <cdr:spPr>
        <a:xfrm xmlns:a="http://schemas.openxmlformats.org/drawingml/2006/main">
          <a:off x="2722" y="0"/>
          <a:ext cx="870857"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200" b="1" dirty="0"/>
        </a:p>
      </cdr:txBody>
    </cdr:sp>
  </cdr:relSizeAnchor>
</c:userShapes>
</file>

<file path=ppt/ink/ink1.xml><?xml version="1.0" encoding="utf-8"?>
<inkml:ink xmlns:inkml="http://www.w3.org/2003/InkML">
  <inkml:definitions>
    <inkml:context xml:id="ctx0">
      <inkml:inkSource xml:id="inkSrc0">
        <inkml:traceFormat>
          <inkml:channel name="X" type="integer" max="2160" units="cm"/>
          <inkml:channel name="Y" type="integer" max="1440" units="cm"/>
          <inkml:channel name="T" type="integer" max="2.14748E9" units="dev"/>
        </inkml:traceFormat>
        <inkml:channelProperties>
          <inkml:channelProperty channel="X" name="resolution" value="85.03937" units="1/cm"/>
          <inkml:channelProperty channel="Y" name="resolution" value="85.2071" units="1/cm"/>
          <inkml:channelProperty channel="T" name="resolution" value="1" units="1/dev"/>
        </inkml:channelProperties>
      </inkml:inkSource>
      <inkml:timestamp xml:id="ts0" timeString="2018-06-19T14:59:49.821"/>
    </inkml:context>
    <inkml:brush xml:id="br0">
      <inkml:brushProperty name="width" value="0.05" units="cm"/>
      <inkml:brushProperty name="height" value="0.05" units="cm"/>
      <inkml:brushProperty name="color" value="#E712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8B3BD-BAEE-4878-BFD7-965341652E9C}" type="datetimeFigureOut">
              <a:rPr lang="en-US" smtClean="0"/>
              <a:pPr/>
              <a:t>7/19/2021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01059-8593-408D-8090-B98A9D86EDAA}" type="slidenum">
              <a:rPr lang="en-GB" smtClean="0"/>
              <a:pPr/>
              <a:t>‹#›</a:t>
            </a:fld>
            <a:endParaRPr lang="en-GB"/>
          </a:p>
        </p:txBody>
      </p:sp>
    </p:spTree>
    <p:extLst>
      <p:ext uri="{BB962C8B-B14F-4D97-AF65-F5344CB8AC3E}">
        <p14:creationId xmlns:p14="http://schemas.microsoft.com/office/powerpoint/2010/main" val="24113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901059-8593-408D-8090-B98A9D86EDAA}" type="slidenum">
              <a:rPr lang="en-GB" smtClean="0"/>
              <a:pPr/>
              <a:t>1</a:t>
            </a:fld>
            <a:endParaRPr lang="en-GB"/>
          </a:p>
        </p:txBody>
      </p:sp>
    </p:spTree>
    <p:extLst>
      <p:ext uri="{BB962C8B-B14F-4D97-AF65-F5344CB8AC3E}">
        <p14:creationId xmlns:p14="http://schemas.microsoft.com/office/powerpoint/2010/main" val="68766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7C774297-B2E4-4CFE-80A0-8E4C0F77F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21EAE667-4494-4295-B52F-17B999DC47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Jill </a:t>
            </a:r>
          </a:p>
        </p:txBody>
      </p:sp>
      <p:sp>
        <p:nvSpPr>
          <p:cNvPr id="117764" name="Slide Number Placeholder 3">
            <a:extLst>
              <a:ext uri="{FF2B5EF4-FFF2-40B4-BE49-F238E27FC236}">
                <a16:creationId xmlns:a16="http://schemas.microsoft.com/office/drawing/2014/main" id="{B67F39A0-AFAF-493F-B931-4BABF5AC98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027C96-B37B-4964-8181-73436786015A}" type="slidenum">
              <a:rPr lang="en-US" altLang="en-US"/>
              <a:pPr/>
              <a:t>14</a:t>
            </a:fld>
            <a:endParaRPr lang="en-US" altLang="en-US"/>
          </a:p>
        </p:txBody>
      </p:sp>
    </p:spTree>
    <p:extLst>
      <p:ext uri="{BB962C8B-B14F-4D97-AF65-F5344CB8AC3E}">
        <p14:creationId xmlns:p14="http://schemas.microsoft.com/office/powerpoint/2010/main" val="361164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were the aim </a:t>
            </a:r>
            <a:r>
              <a:rPr lang="en-GB" dirty="0" err="1"/>
              <a:t>statesments</a:t>
            </a:r>
            <a:r>
              <a:rPr lang="en-GB" dirty="0"/>
              <a:t> developed year one and year 2 of the collaborative this is what the practices were trying to do  </a:t>
            </a:r>
          </a:p>
        </p:txBody>
      </p:sp>
      <p:sp>
        <p:nvSpPr>
          <p:cNvPr id="4" name="Slide Number Placeholder 3"/>
          <p:cNvSpPr>
            <a:spLocks noGrp="1"/>
          </p:cNvSpPr>
          <p:nvPr>
            <p:ph type="sldNum" sz="quarter" idx="10"/>
          </p:nvPr>
        </p:nvSpPr>
        <p:spPr/>
        <p:txBody>
          <a:bodyPr/>
          <a:lstStyle/>
          <a:p>
            <a:fld id="{6B901059-8593-408D-8090-B98A9D86EDAA}" type="slidenum">
              <a:rPr lang="en-GB" smtClean="0"/>
              <a:pPr/>
              <a:t>15</a:t>
            </a:fld>
            <a:endParaRPr lang="en-GB"/>
          </a:p>
        </p:txBody>
      </p:sp>
    </p:spTree>
    <p:extLst>
      <p:ext uri="{BB962C8B-B14F-4D97-AF65-F5344CB8AC3E}">
        <p14:creationId xmlns:p14="http://schemas.microsoft.com/office/powerpoint/2010/main" val="178886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risk of stating the obvious but if you have an aim and you are trying to improve something this is going to involve change </a:t>
            </a:r>
          </a:p>
        </p:txBody>
      </p:sp>
      <p:sp>
        <p:nvSpPr>
          <p:cNvPr id="4" name="Slide Number Placeholder 3"/>
          <p:cNvSpPr>
            <a:spLocks noGrp="1"/>
          </p:cNvSpPr>
          <p:nvPr>
            <p:ph type="sldNum" sz="quarter" idx="10"/>
          </p:nvPr>
        </p:nvSpPr>
        <p:spPr/>
        <p:txBody>
          <a:bodyPr/>
          <a:lstStyle/>
          <a:p>
            <a:fld id="{6B901059-8593-408D-8090-B98A9D86EDAA}" type="slidenum">
              <a:rPr lang="en-GB" smtClean="0"/>
              <a:pPr/>
              <a:t>16</a:t>
            </a:fld>
            <a:endParaRPr lang="en-GB"/>
          </a:p>
        </p:txBody>
      </p:sp>
    </p:spTree>
    <p:extLst>
      <p:ext uri="{BB962C8B-B14F-4D97-AF65-F5344CB8AC3E}">
        <p14:creationId xmlns:p14="http://schemas.microsoft.com/office/powerpoint/2010/main" val="3669002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E20339BC-1935-4318-965E-9801D8A4BB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4AC2EB6D-F677-4B41-B5E1-F258E9BA0C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0836" name="Slide Number Placeholder 3">
            <a:extLst>
              <a:ext uri="{FF2B5EF4-FFF2-40B4-BE49-F238E27FC236}">
                <a16:creationId xmlns:a16="http://schemas.microsoft.com/office/drawing/2014/main" id="{E3523D84-9584-4E72-A817-BF36DC4BF3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6C6F0F-F238-473F-A952-44589233380A}" type="slidenum">
              <a:rPr lang="en-US" altLang="en-US"/>
              <a:pPr/>
              <a:t>17</a:t>
            </a:fld>
            <a:endParaRPr lang="en-US" altLang="en-US"/>
          </a:p>
        </p:txBody>
      </p:sp>
    </p:spTree>
    <p:extLst>
      <p:ext uri="{BB962C8B-B14F-4D97-AF65-F5344CB8AC3E}">
        <p14:creationId xmlns:p14="http://schemas.microsoft.com/office/powerpoint/2010/main" val="240773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EC445AF4-991A-4070-B891-1E97FBBA1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6CB8FC68-5CDD-4D3C-BE69-89928F6B2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IRENE</a:t>
            </a:r>
          </a:p>
        </p:txBody>
      </p:sp>
      <p:sp>
        <p:nvSpPr>
          <p:cNvPr id="201732" name="Slide Number Placeholder 3">
            <a:extLst>
              <a:ext uri="{FF2B5EF4-FFF2-40B4-BE49-F238E27FC236}">
                <a16:creationId xmlns:a16="http://schemas.microsoft.com/office/drawing/2014/main" id="{E6F628C4-96CC-489E-BD0D-B7853B0C5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F3E463-5CF8-4468-850C-B37B177CD2ED}"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202346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EEB293DB-1110-41F6-A6FA-694B5B94D9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a:extLst>
              <a:ext uri="{FF2B5EF4-FFF2-40B4-BE49-F238E27FC236}">
                <a16:creationId xmlns:a16="http://schemas.microsoft.com/office/drawing/2014/main" id="{3F358BB7-78A3-4A2F-9EA4-048EE035E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Content slide option 3</a:t>
            </a:r>
          </a:p>
        </p:txBody>
      </p:sp>
      <p:sp>
        <p:nvSpPr>
          <p:cNvPr id="324612" name="Slide Number Placeholder 3">
            <a:extLst>
              <a:ext uri="{FF2B5EF4-FFF2-40B4-BE49-F238E27FC236}">
                <a16:creationId xmlns:a16="http://schemas.microsoft.com/office/drawing/2014/main" id="{AA533F69-EC14-4207-85EC-F554B49B5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653C63-D532-479A-BD80-138873C268F9}" type="slidenum">
              <a:rPr lang="en-GB" altLang="en-US" smtClean="0"/>
              <a:pPr>
                <a:spcBef>
                  <a:spcPct val="0"/>
                </a:spcBef>
              </a:pPr>
              <a:t>20</a:t>
            </a:fld>
            <a:endParaRPr lang="en-GB" altLang="en-US"/>
          </a:p>
        </p:txBody>
      </p:sp>
    </p:spTree>
    <p:extLst>
      <p:ext uri="{BB962C8B-B14F-4D97-AF65-F5344CB8AC3E}">
        <p14:creationId xmlns:p14="http://schemas.microsoft.com/office/powerpoint/2010/main" val="1737884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4D0F070C-42A7-49A0-B7B9-88C3EA44DE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a:extLst>
              <a:ext uri="{FF2B5EF4-FFF2-40B4-BE49-F238E27FC236}">
                <a16:creationId xmlns:a16="http://schemas.microsoft.com/office/drawing/2014/main" id="{DB8F5514-1E6D-4950-A716-5F529ADE10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ALEC/IRENE</a:t>
            </a:r>
          </a:p>
          <a:p>
            <a:r>
              <a:rPr lang="en-GB" altLang="en-US" b="1"/>
              <a:t>Hand out guidance and rationale for discussion</a:t>
            </a:r>
          </a:p>
        </p:txBody>
      </p:sp>
      <p:sp>
        <p:nvSpPr>
          <p:cNvPr id="207876" name="Slide Number Placeholder 3">
            <a:extLst>
              <a:ext uri="{FF2B5EF4-FFF2-40B4-BE49-F238E27FC236}">
                <a16:creationId xmlns:a16="http://schemas.microsoft.com/office/drawing/2014/main" id="{D2BB312C-2134-4480-8F7E-9670B2D4C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613C1C-1EED-41F6-BC48-9F044CCE1FFD}" type="slidenum">
              <a:rPr lang="en-GB" altLang="en-US" smtClean="0">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342669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C68E5C8E-F615-4361-AD2D-5AB296801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a:extLst>
              <a:ext uri="{FF2B5EF4-FFF2-40B4-BE49-F238E27FC236}">
                <a16:creationId xmlns:a16="http://schemas.microsoft.com/office/drawing/2014/main" id="{C5A66ABE-3EA2-4BC0-A94F-891C92595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ALEC</a:t>
            </a:r>
          </a:p>
          <a:p>
            <a:r>
              <a:rPr lang="en-GB" altLang="en-US"/>
              <a:t>So…. This is the process, “the ask” ….same as before, just different bundle questions</a:t>
            </a:r>
          </a:p>
        </p:txBody>
      </p:sp>
      <p:sp>
        <p:nvSpPr>
          <p:cNvPr id="212996" name="Slide Number Placeholder 3">
            <a:extLst>
              <a:ext uri="{FF2B5EF4-FFF2-40B4-BE49-F238E27FC236}">
                <a16:creationId xmlns:a16="http://schemas.microsoft.com/office/drawing/2014/main" id="{1960D3B1-A656-47AE-BE62-3BF24A1D5D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8CE5FF-FA10-4D51-9BFA-79BFFA4EA180}" type="slidenum">
              <a:rPr lang="en-GB" altLang="en-US" smtClean="0">
                <a:latin typeface="Calibri" panose="020F0502020204030204" pitchFamily="34" charset="0"/>
              </a:rPr>
              <a:pPr/>
              <a:t>25</a:t>
            </a:fld>
            <a:endParaRPr lang="en-GB" altLang="en-US">
              <a:latin typeface="Calibri" panose="020F0502020204030204" pitchFamily="34" charset="0"/>
            </a:endParaRPr>
          </a:p>
        </p:txBody>
      </p:sp>
    </p:spTree>
    <p:extLst>
      <p:ext uri="{BB962C8B-B14F-4D97-AF65-F5344CB8AC3E}">
        <p14:creationId xmlns:p14="http://schemas.microsoft.com/office/powerpoint/2010/main" val="1750262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a:extLst>
              <a:ext uri="{FF2B5EF4-FFF2-40B4-BE49-F238E27FC236}">
                <a16:creationId xmlns:a16="http://schemas.microsoft.com/office/drawing/2014/main" id="{F92E0235-F310-4EAC-9DE5-6FAAA0F96E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a:extLst>
              <a:ext uri="{FF2B5EF4-FFF2-40B4-BE49-F238E27FC236}">
                <a16:creationId xmlns:a16="http://schemas.microsoft.com/office/drawing/2014/main" id="{34697027-0F12-46C8-A326-4876F31B4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GB" altLang="en-US">
                <a:latin typeface="Arial" panose="020B0604020202020204" pitchFamily="34" charset="0"/>
              </a:rPr>
              <a:t> Systems – processes &amp; outcomes</a:t>
            </a:r>
          </a:p>
          <a:p>
            <a:pPr eaLnBrk="1" hangingPunct="1">
              <a:spcBef>
                <a:spcPct val="0"/>
              </a:spcBef>
              <a:buFontTx/>
              <a:buChar char="•"/>
            </a:pPr>
            <a:r>
              <a:rPr lang="en-GB" altLang="en-US">
                <a:latin typeface="Arial" panose="020B0604020202020204" pitchFamily="34" charset="0"/>
              </a:rPr>
              <a:t> Using small tests of change – incremental improvements towards the aim – can we define them &amp; plan them?</a:t>
            </a:r>
          </a:p>
          <a:p>
            <a:pPr eaLnBrk="1" hangingPunct="1">
              <a:spcBef>
                <a:spcPct val="0"/>
              </a:spcBef>
              <a:buFontTx/>
              <a:buChar char="•"/>
            </a:pPr>
            <a:r>
              <a:rPr lang="en-GB" altLang="en-US">
                <a:latin typeface="Arial" panose="020B0604020202020204" pitchFamily="34" charset="0"/>
              </a:rPr>
              <a:t> Benefits of testing – reduces resistance, reduces risk, increases belief that the change will work. </a:t>
            </a:r>
          </a:p>
          <a:p>
            <a:pPr eaLnBrk="1" hangingPunct="1">
              <a:spcBef>
                <a:spcPct val="0"/>
              </a:spcBef>
              <a:buFontTx/>
              <a:buChar char="•"/>
            </a:pPr>
            <a:r>
              <a:rPr lang="en-GB" altLang="en-US">
                <a:latin typeface="Arial" panose="020B0604020202020204" pitchFamily="34" charset="0"/>
              </a:rPr>
              <a:t> Did the changes lead to improvement?</a:t>
            </a:r>
          </a:p>
          <a:p>
            <a:pPr eaLnBrk="1" hangingPunct="1">
              <a:spcBef>
                <a:spcPct val="0"/>
              </a:spcBef>
              <a:buFontTx/>
              <a:buChar char="•"/>
            </a:pPr>
            <a:r>
              <a:rPr lang="en-GB" altLang="en-US">
                <a:latin typeface="Arial" panose="020B0604020202020204" pitchFamily="34" charset="0"/>
              </a:rPr>
              <a:t> What learning came from failed tests?</a:t>
            </a:r>
          </a:p>
          <a:p>
            <a:pPr eaLnBrk="1" hangingPunct="1">
              <a:spcBef>
                <a:spcPct val="0"/>
              </a:spcBef>
            </a:pPr>
            <a:endParaRPr lang="en-GB" altLang="en-US"/>
          </a:p>
          <a:p>
            <a:pPr eaLnBrk="1" hangingPunct="1">
              <a:spcBef>
                <a:spcPct val="0"/>
              </a:spcBef>
            </a:pPr>
            <a:endParaRPr lang="en-GB" altLang="en-US"/>
          </a:p>
        </p:txBody>
      </p:sp>
      <p:sp>
        <p:nvSpPr>
          <p:cNvPr id="326660" name="Slide Number Placeholder 3">
            <a:extLst>
              <a:ext uri="{FF2B5EF4-FFF2-40B4-BE49-F238E27FC236}">
                <a16:creationId xmlns:a16="http://schemas.microsoft.com/office/drawing/2014/main" id="{96078DA1-F841-4D56-8B69-12011B0F4F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AE4B00-F11E-4F2C-AB0D-34386A164834}" type="slidenum">
              <a:rPr lang="en-GB" altLang="en-US" smtClean="0"/>
              <a:pPr>
                <a:spcBef>
                  <a:spcPct val="0"/>
                </a:spcBef>
              </a:pPr>
              <a:t>26</a:t>
            </a:fld>
            <a:endParaRPr lang="en-GB" altLang="en-US"/>
          </a:p>
        </p:txBody>
      </p:sp>
    </p:spTree>
    <p:extLst>
      <p:ext uri="{BB962C8B-B14F-4D97-AF65-F5344CB8AC3E}">
        <p14:creationId xmlns:p14="http://schemas.microsoft.com/office/powerpoint/2010/main" val="24323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a:extLst>
              <a:ext uri="{FF2B5EF4-FFF2-40B4-BE49-F238E27FC236}">
                <a16:creationId xmlns:a16="http://schemas.microsoft.com/office/drawing/2014/main" id="{9976495E-D5E9-42B1-BC9B-BC4392B97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Notes Placeholder 2">
            <a:extLst>
              <a:ext uri="{FF2B5EF4-FFF2-40B4-BE49-F238E27FC236}">
                <a16:creationId xmlns:a16="http://schemas.microsoft.com/office/drawing/2014/main" id="{91736097-58E3-48FF-9963-8C2B895F7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Content slide option 3</a:t>
            </a:r>
          </a:p>
        </p:txBody>
      </p:sp>
      <p:sp>
        <p:nvSpPr>
          <p:cNvPr id="414724" name="Slide Number Placeholder 3">
            <a:extLst>
              <a:ext uri="{FF2B5EF4-FFF2-40B4-BE49-F238E27FC236}">
                <a16:creationId xmlns:a16="http://schemas.microsoft.com/office/drawing/2014/main" id="{9CD989E7-E2FB-449A-A61A-E71AEBD24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4F5055-8455-4E50-B7DE-641D041F05F6}" type="slidenum">
              <a:rPr lang="en-GB" altLang="en-US" smtClean="0">
                <a:solidFill>
                  <a:srgbClr val="000000"/>
                </a:solidFill>
              </a:rPr>
              <a:pPr>
                <a:spcBef>
                  <a:spcPct val="0"/>
                </a:spcBef>
              </a:pPr>
              <a:t>27</a:t>
            </a:fld>
            <a:endParaRPr lang="en-GB" altLang="en-US">
              <a:solidFill>
                <a:srgbClr val="000000"/>
              </a:solidFill>
            </a:endParaRPr>
          </a:p>
        </p:txBody>
      </p:sp>
    </p:spTree>
    <p:extLst>
      <p:ext uri="{BB962C8B-B14F-4D97-AF65-F5344CB8AC3E}">
        <p14:creationId xmlns:p14="http://schemas.microsoft.com/office/powerpoint/2010/main" val="346203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Not a phrase we often here as far as Scotland’s performance on the Sports field is concerned.   But we do appear to be out there as far as patient safety and quality improvement in health care is concerned  </a:t>
            </a:r>
          </a:p>
          <a:p>
            <a:pPr eaLnBrk="1" hangingPunct="1"/>
            <a:r>
              <a:rPr lang="en-GB" altLang="en-US" dirty="0"/>
              <a:t>Dental services have come a bit later to the table than other sectors I cant decide if that because we are so  good already or perhaps because we were a little more difficult to </a:t>
            </a:r>
            <a:r>
              <a:rPr lang="en-GB" altLang="en-US" dirty="0" err="1"/>
              <a:t>tackle.The</a:t>
            </a:r>
            <a:r>
              <a:rPr lang="en-GB" altLang="en-US" dirty="0"/>
              <a:t> positive side to being late is that we can copy everyone else</a:t>
            </a:r>
          </a:p>
          <a:p>
            <a:pPr eaLnBrk="1" hangingPunct="1"/>
            <a:endParaRPr lang="en-GB"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1AB2A6-4ED2-4970-876D-27DB1E295F50}" type="slidenum">
              <a:rPr lang="en-GB" altLang="en-US"/>
              <a:pPr/>
              <a:t>2</a:t>
            </a:fld>
            <a:endParaRPr lang="en-GB" altLang="en-US"/>
          </a:p>
        </p:txBody>
      </p:sp>
    </p:spTree>
    <p:extLst>
      <p:ext uri="{BB962C8B-B14F-4D97-AF65-F5344CB8AC3E}">
        <p14:creationId xmlns:p14="http://schemas.microsoft.com/office/powerpoint/2010/main" val="1547941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a:extLst>
              <a:ext uri="{FF2B5EF4-FFF2-40B4-BE49-F238E27FC236}">
                <a16:creationId xmlns:a16="http://schemas.microsoft.com/office/drawing/2014/main" id="{BD7B1608-179C-4E33-8227-5839761A40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a:extLst>
              <a:ext uri="{FF2B5EF4-FFF2-40B4-BE49-F238E27FC236}">
                <a16:creationId xmlns:a16="http://schemas.microsoft.com/office/drawing/2014/main" id="{D3104800-9172-4116-BD17-EC45FAF7EA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And the same principle used in all developments</a:t>
            </a:r>
          </a:p>
        </p:txBody>
      </p:sp>
      <p:sp>
        <p:nvSpPr>
          <p:cNvPr id="320516" name="Slide Number Placeholder 3">
            <a:extLst>
              <a:ext uri="{FF2B5EF4-FFF2-40B4-BE49-F238E27FC236}">
                <a16:creationId xmlns:a16="http://schemas.microsoft.com/office/drawing/2014/main" id="{B1A0FB1E-3C36-4BE5-AD77-8040507393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A7A8A5-CF34-4D28-B836-144DC1B2701C}" type="slidenum">
              <a:rPr lang="en-US" altLang="en-US" smtClean="0">
                <a:solidFill>
                  <a:srgbClr val="000000"/>
                </a:solidFill>
                <a:latin typeface="Calibri" panose="020F0502020204030204" pitchFamily="34" charset="0"/>
              </a:rPr>
              <a:pPr/>
              <a:t>31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017002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Pilot sites have highlighted that the greatest opportunity for improvement in their practice is the  ‘communication of a patient’s personal preventative care plan’. There is an opportunity and evidence for a cultural shift as participating practices now focus their attention on interventions to address this patient centred improvement and begin to change their practice to accommodate this.</a:t>
            </a:r>
          </a:p>
          <a:p>
            <a:r>
              <a:rPr lang="en-GB" sz="1200" kern="1200" dirty="0">
                <a:solidFill>
                  <a:schemeClr val="tx1"/>
                </a:solidFill>
                <a:effectLst/>
                <a:latin typeface="+mn-lt"/>
                <a:ea typeface="+mn-ea"/>
                <a:cs typeface="+mn-cs"/>
              </a:rPr>
              <a:t>Examples of test of change include:</a:t>
            </a:r>
          </a:p>
          <a:p>
            <a:pPr lvl="0"/>
            <a:r>
              <a:rPr lang="en-GB" sz="1200" kern="1200" dirty="0">
                <a:solidFill>
                  <a:schemeClr val="tx1"/>
                </a:solidFill>
                <a:effectLst/>
                <a:latin typeface="+mn-lt"/>
                <a:ea typeface="+mn-ea"/>
                <a:cs typeface="+mn-cs"/>
              </a:rPr>
              <a:t>A printed patient information leaflet that doubles a checklist reminder and ‘contract’ between the patient and the dental professional on things they can do to improve their oral health</a:t>
            </a:r>
          </a:p>
          <a:p>
            <a:pPr lvl="0"/>
            <a:r>
              <a:rPr lang="en-GB" sz="1200" kern="1200" dirty="0">
                <a:solidFill>
                  <a:schemeClr val="tx1"/>
                </a:solidFill>
                <a:effectLst/>
                <a:latin typeface="+mn-lt"/>
                <a:ea typeface="+mn-ea"/>
                <a:cs typeface="+mn-cs"/>
              </a:rPr>
              <a:t>Individually selected short videos on oral health advice being attached to patients SMS appointment reminder text and e-mailed treatment plans</a:t>
            </a:r>
          </a:p>
          <a:p>
            <a:pPr lvl="0"/>
            <a:r>
              <a:rPr lang="en-GB" sz="1200" kern="1200" dirty="0">
                <a:solidFill>
                  <a:schemeClr val="tx1"/>
                </a:solidFill>
                <a:effectLst/>
                <a:latin typeface="+mn-lt"/>
                <a:ea typeface="+mn-ea"/>
                <a:cs typeface="+mn-cs"/>
              </a:rPr>
              <a:t>The addition of a checklist added to software systems at either examination, scaling or hygienist appointments.</a:t>
            </a:r>
          </a:p>
          <a:p>
            <a:r>
              <a:rPr lang="en-GB" sz="1200" kern="1200" dirty="0">
                <a:solidFill>
                  <a:schemeClr val="tx1"/>
                </a:solidFill>
                <a:effectLst/>
                <a:latin typeface="+mn-lt"/>
                <a:ea typeface="+mn-ea"/>
                <a:cs typeface="+mn-cs"/>
              </a:rPr>
              <a:t> </a:t>
            </a:r>
          </a:p>
          <a:p>
            <a:r>
              <a:rPr lang="en-GB" sz="1200" b="1" kern="1200">
                <a:solidFill>
                  <a:schemeClr val="tx1"/>
                </a:solidFill>
                <a:effectLst/>
                <a:latin typeface="+mn-lt"/>
                <a:ea typeface="+mn-ea"/>
                <a:cs typeface="+mn-cs"/>
              </a:rPr>
              <a:t>As both groups have highlighted the communication of preventative advice as a need for improvement, and there is a willingness within the profession to address this, this would become a focus in the next phase of this pilot work.</a:t>
            </a:r>
            <a:endParaRPr lang="en-GB" sz="1200" kern="120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B901059-8593-408D-8090-B98A9D86EDAA}" type="slidenum">
              <a:rPr lang="en-GB" smtClean="0"/>
              <a:pPr/>
              <a:t>32</a:t>
            </a:fld>
            <a:endParaRPr lang="en-GB"/>
          </a:p>
        </p:txBody>
      </p:sp>
    </p:spTree>
    <p:extLst>
      <p:ext uri="{BB962C8B-B14F-4D97-AF65-F5344CB8AC3E}">
        <p14:creationId xmlns:p14="http://schemas.microsoft.com/office/powerpoint/2010/main" val="1218069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83C1667E-1F73-41DB-921B-7F1AD7220B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a:extLst>
              <a:ext uri="{FF2B5EF4-FFF2-40B4-BE49-F238E27FC236}">
                <a16:creationId xmlns:a16="http://schemas.microsoft.com/office/drawing/2014/main" id="{E0C7B2FB-F678-4520-8A84-A748E67799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IRENE</a:t>
            </a:r>
          </a:p>
        </p:txBody>
      </p:sp>
      <p:sp>
        <p:nvSpPr>
          <p:cNvPr id="205828" name="Slide Number Placeholder 3">
            <a:extLst>
              <a:ext uri="{FF2B5EF4-FFF2-40B4-BE49-F238E27FC236}">
                <a16:creationId xmlns:a16="http://schemas.microsoft.com/office/drawing/2014/main" id="{AE2A2503-85ED-4555-8D1C-2A0D3E3915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4AB332-E19E-4833-80BC-A5BCAB2C7BE2}" type="slidenum">
              <a:rPr lang="en-US" altLang="en-US" smtClean="0">
                <a:solidFill>
                  <a:srgbClr val="000000"/>
                </a:solidFill>
                <a:ea typeface="ＭＳ Ｐゴシック" panose="020B0600070205080204" pitchFamily="34" charset="-128"/>
              </a:rPr>
              <a:pPr/>
              <a:t>33</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888181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a:extLst>
              <a:ext uri="{FF2B5EF4-FFF2-40B4-BE49-F238E27FC236}">
                <a16:creationId xmlns:a16="http://schemas.microsoft.com/office/drawing/2014/main" id="{973E4BF5-528C-4DF0-A22F-560858C81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0979" name="Notes Placeholder 2">
            <a:extLst>
              <a:ext uri="{FF2B5EF4-FFF2-40B4-BE49-F238E27FC236}">
                <a16:creationId xmlns:a16="http://schemas.microsoft.com/office/drawing/2014/main" id="{CDF2CCC2-32BA-4207-9F31-8FCD250DC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anose="020B0600070205080204" pitchFamily="34" charset="-128"/>
              </a:rPr>
              <a:t>Along with this piece of work we work with outr streering gropu and the recurring them realed to patient medication </a:t>
            </a:r>
          </a:p>
          <a:p>
            <a:r>
              <a:rPr lang="en-GB" altLang="en-US">
                <a:ea typeface="ＭＳ Ｐゴシック" panose="020B0600070205080204" pitchFamily="34" charset="-128"/>
              </a:rPr>
              <a:t>The number one recurring theme related to patient medication , medical histories . Polyphamacty and access to PMS  </a:t>
            </a:r>
          </a:p>
        </p:txBody>
      </p:sp>
      <p:sp>
        <p:nvSpPr>
          <p:cNvPr id="510980" name="Slide Number Placeholder 3">
            <a:extLst>
              <a:ext uri="{FF2B5EF4-FFF2-40B4-BE49-F238E27FC236}">
                <a16:creationId xmlns:a16="http://schemas.microsoft.com/office/drawing/2014/main" id="{CE5999A3-08C1-4928-B8B4-436C715869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F176CF-CE7F-4D88-8A1B-F5BB162C4E2E}" type="slidenum">
              <a:rPr lang="en-US" altLang="en-US" smtClean="0">
                <a:solidFill>
                  <a:srgbClr val="000000"/>
                </a:solidFill>
                <a:ea typeface="ＭＳ Ｐゴシック" panose="020B0600070205080204" pitchFamily="34" charset="-128"/>
              </a:rPr>
              <a:pPr/>
              <a:t>7</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08171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11DB0A-654B-4A1A-AE73-21E1BB05E5E9}" type="slidenum">
              <a:rPr lang="en-GB" smtClean="0"/>
              <a:t>8</a:t>
            </a:fld>
            <a:endParaRPr lang="en-GB"/>
          </a:p>
        </p:txBody>
      </p:sp>
    </p:spTree>
    <p:extLst>
      <p:ext uri="{BB962C8B-B14F-4D97-AF65-F5344CB8AC3E}">
        <p14:creationId xmlns:p14="http://schemas.microsoft.com/office/powerpoint/2010/main" val="167747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a:extLst>
              <a:ext uri="{FF2B5EF4-FFF2-40B4-BE49-F238E27FC236}">
                <a16:creationId xmlns:a16="http://schemas.microsoft.com/office/drawing/2014/main" id="{B1298971-67B5-4871-AAD4-CDD4D188BB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CAF9A9F-3447-4138-887E-6BF39CF7462B}"/>
              </a:ext>
            </a:extLst>
          </p:cNvPr>
          <p:cNvSpPr>
            <a:spLocks noGrp="1"/>
          </p:cNvSpPr>
          <p:nvPr>
            <p:ph type="body" idx="1"/>
          </p:nvPr>
        </p:nvSpPr>
        <p:spPr/>
        <p:txBody>
          <a:bodyPr>
            <a:normAutofit fontScale="77500" lnSpcReduction="20000"/>
          </a:bodyPr>
          <a:lstStyle/>
          <a:p>
            <a:pPr>
              <a:defRPr/>
            </a:pPr>
            <a:r>
              <a:rPr lang="en-GB" b="1" dirty="0"/>
              <a:t>QI tools</a:t>
            </a:r>
          </a:p>
          <a:p>
            <a:pPr>
              <a:defRPr/>
            </a:pPr>
            <a:r>
              <a:rPr lang="en-GB" b="1" dirty="0"/>
              <a:t>TOOL NUMBER 1</a:t>
            </a:r>
          </a:p>
          <a:p>
            <a:pPr>
              <a:defRPr/>
            </a:pPr>
            <a:r>
              <a:rPr lang="en-GB" dirty="0"/>
              <a:t>Main tool in break through series is MFI / model for improvement</a:t>
            </a:r>
          </a:p>
          <a:p>
            <a:pPr>
              <a:defRPr/>
            </a:pPr>
            <a:endParaRPr lang="en-GB" dirty="0"/>
          </a:p>
          <a:p>
            <a:pPr>
              <a:defRPr/>
            </a:pPr>
            <a:r>
              <a:rPr lang="en-GB" dirty="0"/>
              <a:t>So if we look first at the thinking part</a:t>
            </a:r>
            <a:r>
              <a:rPr lang="en-GB" dirty="0">
                <a:sym typeface="Wingdings" pitchFamily="2" charset="2"/>
              </a:rPr>
              <a:t></a:t>
            </a:r>
          </a:p>
          <a:p>
            <a:pPr>
              <a:defRPr/>
            </a:pPr>
            <a:endParaRPr lang="en-GB" dirty="0">
              <a:sym typeface="Wingdings" pitchFamily="2" charset="2"/>
            </a:endParaRPr>
          </a:p>
          <a:p>
            <a:pPr eaLnBrk="1" hangingPunct="1">
              <a:spcBef>
                <a:spcPct val="0"/>
              </a:spcBef>
              <a:defRPr/>
            </a:pPr>
            <a:r>
              <a:rPr lang="en-GB" dirty="0">
                <a:solidFill>
                  <a:srgbClr val="000000"/>
                </a:solidFill>
              </a:rPr>
              <a:t>The 3 questions – the thinking part prepares you for the test by asking the all important question ‘so what are we trying to accomplish’ ???</a:t>
            </a:r>
          </a:p>
          <a:p>
            <a:pPr eaLnBrk="1" hangingPunct="1">
              <a:spcBef>
                <a:spcPct val="0"/>
              </a:spcBef>
              <a:defRPr/>
            </a:pPr>
            <a:r>
              <a:rPr lang="en-GB" dirty="0">
                <a:solidFill>
                  <a:srgbClr val="000000"/>
                </a:solidFill>
              </a:rPr>
              <a:t>They need to be thought through, answered and written down by the improver to ensure that they, and therefore their colleagues, are clear on the benefits to them and their work.</a:t>
            </a:r>
          </a:p>
          <a:p>
            <a:pPr eaLnBrk="1" hangingPunct="1">
              <a:spcBef>
                <a:spcPct val="0"/>
              </a:spcBef>
              <a:defRPr/>
            </a:pPr>
            <a:r>
              <a:rPr lang="en-GB" dirty="0">
                <a:solidFill>
                  <a:srgbClr val="000000"/>
                </a:solidFill>
              </a:rPr>
              <a:t>That message often gets lost in the many things we are expected and asked to do and is one of the reasons why so many interventions are not implemented reliably.</a:t>
            </a:r>
          </a:p>
          <a:p>
            <a:pPr eaLnBrk="1" hangingPunct="1">
              <a:spcBef>
                <a:spcPct val="0"/>
              </a:spcBef>
              <a:defRPr/>
            </a:pPr>
            <a:r>
              <a:rPr lang="en-GB" dirty="0">
                <a:solidFill>
                  <a:srgbClr val="000000"/>
                </a:solidFill>
              </a:rPr>
              <a:t>BECAUSE If we are unclear on the benefits of something </a:t>
            </a:r>
            <a:r>
              <a:rPr lang="en-GB" u="sng" dirty="0">
                <a:solidFill>
                  <a:srgbClr val="000000"/>
                </a:solidFill>
              </a:rPr>
              <a:t>we are much less likely to do it</a:t>
            </a:r>
            <a:r>
              <a:rPr lang="en-GB" dirty="0">
                <a:solidFill>
                  <a:srgbClr val="000000"/>
                </a:solidFill>
              </a:rPr>
              <a:t>.</a:t>
            </a:r>
          </a:p>
          <a:p>
            <a:pPr eaLnBrk="1" hangingPunct="1">
              <a:defRPr/>
            </a:pPr>
            <a:endParaRPr lang="en-GB" dirty="0"/>
          </a:p>
          <a:p>
            <a:pPr eaLnBrk="1" hangingPunct="1">
              <a:defRPr/>
            </a:pPr>
            <a:r>
              <a:rPr lang="en-GB" dirty="0">
                <a:solidFill>
                  <a:srgbClr val="000000"/>
                </a:solidFill>
              </a:rPr>
              <a:t>The Plan Do Study Act cycle PDSA CYCLE is separate simple tool that’s used to test out ideas that will improve your systems and processes while learning what works and doesn’t work. But I’ll speak more about that later.</a:t>
            </a:r>
          </a:p>
          <a:p>
            <a:pPr eaLnBrk="1" hangingPunct="1">
              <a:defRPr/>
            </a:pPr>
            <a:endParaRPr lang="en-GB" dirty="0">
              <a:solidFill>
                <a:srgbClr val="000000"/>
              </a:solidFill>
            </a:endParaRPr>
          </a:p>
          <a:p>
            <a:pPr eaLnBrk="1" hangingPunct="1">
              <a:defRPr/>
            </a:pPr>
            <a:r>
              <a:rPr lang="en-GB" dirty="0">
                <a:solidFill>
                  <a:srgbClr val="000000"/>
                </a:solidFill>
              </a:rPr>
              <a:t>Together this AIMS tool and PDSA tool form the fundamental framework of the MIF.</a:t>
            </a:r>
          </a:p>
          <a:p>
            <a:pPr>
              <a:defRPr/>
            </a:pPr>
            <a:endParaRPr lang="en-GB" dirty="0"/>
          </a:p>
          <a:p>
            <a:pPr>
              <a:defRPr/>
            </a:pPr>
            <a:endParaRPr lang="en-GB" dirty="0"/>
          </a:p>
          <a:p>
            <a:pPr>
              <a:defRPr/>
            </a:pPr>
            <a:endParaRPr lang="en-GB" dirty="0"/>
          </a:p>
          <a:p>
            <a:pPr eaLnBrk="1" hangingPunct="1">
              <a:spcBef>
                <a:spcPct val="0"/>
              </a:spcBef>
              <a:defRPr/>
            </a:pPr>
            <a:r>
              <a:rPr lang="en-GB" altLang="en-US" dirty="0">
                <a:ea typeface="MS PGothic" panose="020B0600070205080204" pitchFamily="34" charset="-128"/>
              </a:rPr>
              <a:t>MFI is made up of 2 parts – the thinking part and the doing part</a:t>
            </a:r>
          </a:p>
          <a:p>
            <a:pPr eaLnBrk="1" hangingPunct="1">
              <a:spcBef>
                <a:spcPct val="0"/>
              </a:spcBef>
              <a:defRPr/>
            </a:pPr>
            <a:r>
              <a:rPr lang="en-GB" altLang="en-US" dirty="0">
                <a:solidFill>
                  <a:srgbClr val="000000"/>
                </a:solidFill>
                <a:ea typeface="MS PGothic" panose="020B0600070205080204" pitchFamily="34" charset="-128"/>
              </a:rPr>
              <a:t>The 3 questions – the thinking part prepares you for the test by asking the ‘so what’ question</a:t>
            </a:r>
          </a:p>
          <a:p>
            <a:pPr eaLnBrk="1" hangingPunct="1">
              <a:spcBef>
                <a:spcPct val="0"/>
              </a:spcBef>
              <a:defRPr/>
            </a:pPr>
            <a:r>
              <a:rPr lang="en-GB" altLang="en-US" dirty="0">
                <a:solidFill>
                  <a:srgbClr val="000000"/>
                </a:solidFill>
                <a:ea typeface="MS PGothic" panose="020B0600070205080204" pitchFamily="34" charset="-128"/>
              </a:rPr>
              <a:t>They need to be thought through, answered and written down by the improver to ensure that they, and therefore their colleagues, are clear on the benefits to them and their work.</a:t>
            </a:r>
          </a:p>
          <a:p>
            <a:pPr eaLnBrk="1" hangingPunct="1">
              <a:spcBef>
                <a:spcPct val="0"/>
              </a:spcBef>
              <a:defRPr/>
            </a:pPr>
            <a:r>
              <a:rPr lang="en-GB" altLang="en-US" dirty="0">
                <a:solidFill>
                  <a:srgbClr val="000000"/>
                </a:solidFill>
                <a:ea typeface="MS PGothic" panose="020B0600070205080204" pitchFamily="34" charset="-128"/>
              </a:rPr>
              <a:t>That message often gets lost in the many things we are expected and asked to do and is one of the reasons why so many interventions are not implemented reliably.</a:t>
            </a:r>
          </a:p>
          <a:p>
            <a:pPr eaLnBrk="1" hangingPunct="1">
              <a:spcBef>
                <a:spcPct val="0"/>
              </a:spcBef>
              <a:defRPr/>
            </a:pPr>
            <a:r>
              <a:rPr lang="en-GB" altLang="en-US" dirty="0">
                <a:solidFill>
                  <a:srgbClr val="000000"/>
                </a:solidFill>
                <a:ea typeface="MS PGothic" panose="020B0600070205080204" pitchFamily="34" charset="-128"/>
              </a:rPr>
              <a:t>If we are not clear on the benefits of something we are much less likely to do it.</a:t>
            </a:r>
          </a:p>
          <a:p>
            <a:pPr eaLnBrk="1" hangingPunct="1">
              <a:spcBef>
                <a:spcPct val="0"/>
              </a:spcBef>
              <a:defRPr/>
            </a:pPr>
            <a:endParaRPr lang="en-GB" altLang="en-US" dirty="0">
              <a:ea typeface="MS PGothic" panose="020B0600070205080204" pitchFamily="34" charset="-128"/>
            </a:endParaRPr>
          </a:p>
          <a:p>
            <a:pPr eaLnBrk="1" hangingPunct="1">
              <a:spcBef>
                <a:spcPct val="0"/>
              </a:spcBef>
              <a:defRPr/>
            </a:pPr>
            <a:r>
              <a:rPr lang="en-GB" altLang="en-US" dirty="0">
                <a:solidFill>
                  <a:srgbClr val="000000"/>
                </a:solidFill>
                <a:ea typeface="MS PGothic" panose="020B0600070205080204" pitchFamily="34" charset="-128"/>
              </a:rPr>
              <a:t>The Plan Do Study Act cycle is a simple tool that’s used to test out ideas that will improve your systems and processes while learning what works and doesn’t work.</a:t>
            </a:r>
          </a:p>
          <a:p>
            <a:pPr eaLnBrk="1" hangingPunct="1">
              <a:spcBef>
                <a:spcPct val="0"/>
              </a:spcBef>
              <a:defRPr/>
            </a:pPr>
            <a:r>
              <a:rPr lang="en-GB" altLang="en-US" dirty="0">
                <a:solidFill>
                  <a:srgbClr val="000000"/>
                </a:solidFill>
                <a:ea typeface="MS PGothic" panose="020B0600070205080204" pitchFamily="34" charset="-128"/>
              </a:rPr>
              <a:t>It’s a structured approach for making small incremental changes to systems that allow you to test on a small scale, learn from successes and failure and redesign as you go</a:t>
            </a:r>
          </a:p>
          <a:p>
            <a:pPr eaLnBrk="1" hangingPunct="1">
              <a:spcBef>
                <a:spcPct val="0"/>
              </a:spcBef>
              <a:defRPr/>
            </a:pPr>
            <a:r>
              <a:rPr lang="en-GB" altLang="en-US" dirty="0">
                <a:solidFill>
                  <a:srgbClr val="000000"/>
                </a:solidFill>
                <a:ea typeface="MS PGothic" panose="020B0600070205080204" pitchFamily="34" charset="-128"/>
              </a:rPr>
              <a:t>It builds learning and buy in incrementally as tests ramp up and allows clinicians knowledge about their own system is built in to the process</a:t>
            </a:r>
          </a:p>
          <a:p>
            <a:pPr>
              <a:defRPr/>
            </a:pPr>
            <a:endParaRPr lang="en-GB" dirty="0"/>
          </a:p>
        </p:txBody>
      </p:sp>
      <p:sp>
        <p:nvSpPr>
          <p:cNvPr id="292868" name="Slide Number Placeholder 3">
            <a:extLst>
              <a:ext uri="{FF2B5EF4-FFF2-40B4-BE49-F238E27FC236}">
                <a16:creationId xmlns:a16="http://schemas.microsoft.com/office/drawing/2014/main" id="{8DC4EAB8-F1B0-4F43-82F6-ED0ED16BA9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D5E64F-6D4D-4A62-823E-96990DFDB5AC}"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191333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kumimoji="0" lang="en-US" dirty="0"/>
              <a:t>Click to edit Master title style</a:t>
            </a:r>
          </a:p>
        </p:txBody>
      </p:sp>
      <p:sp>
        <p:nvSpPr>
          <p:cNvPr id="8" name="Content Placeholder 7"/>
          <p:cNvSpPr>
            <a:spLocks noGrp="1"/>
          </p:cNvSpPr>
          <p:nvPr>
            <p:ph sz="quarter" idx="1"/>
          </p:nvPr>
        </p:nvSpPr>
        <p:spPr>
          <a:xfrm>
            <a:off x="357158" y="1214428"/>
            <a:ext cx="8429684" cy="3403292"/>
          </a:xfrm>
        </p:spPr>
        <p:txBody>
          <a:bodyPr/>
          <a:lstStyle>
            <a:lvl1pPr>
              <a:defRPr>
                <a:solidFill>
                  <a:schemeClr val="tx1"/>
                </a:solidFill>
              </a:defRPr>
            </a:lvl1pPr>
            <a:lvl2pPr eaLnBrk="1" latinLnBrk="0" hangingPunct="1">
              <a:buClr>
                <a:schemeClr val="tx1"/>
              </a:buClr>
              <a:defRPr>
                <a:solidFill>
                  <a:schemeClr val="tx1"/>
                </a:solidFill>
              </a:defRPr>
            </a:lvl2pPr>
            <a:lvl4pPr eaLnBrk="1" latinLnBrk="0" hangingPunct="1">
              <a:buClr>
                <a:schemeClr val="tx1"/>
              </a:buClr>
              <a:defRPr>
                <a:solidFill>
                  <a:schemeClr val="tx1"/>
                </a:solidFill>
              </a:defRPr>
            </a:lvl4pPr>
            <a:lvl5pPr eaLnBrk="1" latinLnBrk="0" hangingPunct="1">
              <a:buClr>
                <a:schemeClr val="tx1"/>
              </a:buClr>
              <a:defRPr>
                <a:solidFill>
                  <a:schemeClr val="tx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2865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4BB6326-A4EC-4D6D-BE6B-1CC5D12B6F8A}" type="datetimeFigureOut">
              <a:rPr lang="en-US" smtClean="0"/>
              <a:pPr/>
              <a:t>7/19/2021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AC4946-C3B0-4F4C-9C9A-76096E562AC1}" type="slidenum">
              <a:rPr lang="en-GB" smtClean="0"/>
              <a:pPr/>
              <a:t>‹#›</a:t>
            </a:fld>
            <a:endParaRPr lang="en-GB"/>
          </a:p>
        </p:txBody>
      </p:sp>
      <p:sp>
        <p:nvSpPr>
          <p:cNvPr id="10" name="Straight Connector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tent Placeholder 11"/>
          <p:cNvSpPr>
            <a:spLocks noGrp="1"/>
          </p:cNvSpPr>
          <p:nvPr>
            <p:ph sz="quarter" idx="1"/>
          </p:nvPr>
        </p:nvSpPr>
        <p:spPr>
          <a:xfrm>
            <a:off x="304800" y="228600"/>
            <a:ext cx="57150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42"/>
            <a:ext cx="8229600" cy="506016"/>
          </a:xfrm>
          <a:ln>
            <a:solidFill>
              <a:schemeClr val="tx2"/>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428750"/>
            <a:ext cx="8229600" cy="3071826"/>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914400"/>
            <a:ext cx="8229600" cy="40005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288202" y="4643452"/>
            <a:ext cx="2386042" cy="274320"/>
          </a:xfrm>
        </p:spPr>
        <p:txBody>
          <a:bodyPr/>
          <a:lstStyle/>
          <a:p>
            <a:fld id="{C4BB6326-A4EC-4D6D-BE6B-1CC5D12B6F8A}" type="datetimeFigureOut">
              <a:rPr lang="en-US" smtClean="0"/>
              <a:pPr/>
              <a:t>7/19/2021</a:t>
            </a:fld>
            <a:endParaRPr lang="en-GB" dirty="0"/>
          </a:p>
        </p:txBody>
      </p:sp>
      <p:sp>
        <p:nvSpPr>
          <p:cNvPr id="6" name="Footer Placeholder 5"/>
          <p:cNvSpPr>
            <a:spLocks noGrp="1"/>
          </p:cNvSpPr>
          <p:nvPr>
            <p:ph type="ftr" sz="quarter" idx="11"/>
          </p:nvPr>
        </p:nvSpPr>
        <p:spPr>
          <a:xfrm>
            <a:off x="2786050" y="4643452"/>
            <a:ext cx="3505200" cy="274320"/>
          </a:xfrm>
        </p:spPr>
        <p:txBody>
          <a:bodyPr/>
          <a:lstStyle/>
          <a:p>
            <a:endParaRPr lang="en-GB"/>
          </a:p>
        </p:txBody>
      </p:sp>
      <p:sp>
        <p:nvSpPr>
          <p:cNvPr id="7" name="Slide Number Placeholder 6"/>
          <p:cNvSpPr>
            <a:spLocks noGrp="1"/>
          </p:cNvSpPr>
          <p:nvPr>
            <p:ph type="sldNum" sz="quarter" idx="12"/>
          </p:nvPr>
        </p:nvSpPr>
        <p:spPr>
          <a:xfrm>
            <a:off x="428596" y="4643452"/>
            <a:ext cx="1981200" cy="274320"/>
          </a:xfrm>
        </p:spPr>
        <p:txBody>
          <a:bodyPr/>
          <a:lstStyle/>
          <a:p>
            <a:fld id="{15AC4946-C3B0-4F4C-9C9A-76096E562AC1}" type="slidenum">
              <a:rPr lang="en-GB" smtClean="0"/>
              <a:pPr/>
              <a:t>‹#›</a:t>
            </a:fld>
            <a:endParaRPr lang="en-GB"/>
          </a:p>
        </p:txBody>
      </p:sp>
      <p:sp>
        <p:nvSpPr>
          <p:cNvPr id="10" name="Rectangle 9"/>
          <p:cNvSpPr/>
          <p:nvPr/>
        </p:nvSpPr>
        <p:spPr>
          <a:xfrm>
            <a:off x="457200" y="375642"/>
            <a:ext cx="182880" cy="514350"/>
          </a:xfrm>
          <a:prstGeom prst="rect">
            <a:avLst/>
          </a:prstGeom>
          <a:solidFill>
            <a:schemeClr val="tx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91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924050"/>
            <a:ext cx="4038600" cy="2645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1924050"/>
            <a:ext cx="4038600" cy="2645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677966"/>
            <a:ext cx="1593850" cy="357188"/>
          </a:xfrm>
          <a:prstGeom prst="rect">
            <a:avLst/>
          </a:prstGeom>
        </p:spPr>
        <p:txBody>
          <a:bodyPr/>
          <a:lstStyle>
            <a:lvl1pPr>
              <a:defRPr sz="1400" b="0" i="0">
                <a:solidFill>
                  <a:srgbClr val="004B8D"/>
                </a:solidFill>
                <a:latin typeface="+mn-lt"/>
                <a:ea typeface="ＭＳ Ｐゴシック" charset="0"/>
                <a:cs typeface="+mn-cs"/>
              </a:defRPr>
            </a:lvl1pPr>
          </a:lstStyle>
          <a:p>
            <a:pPr defTabSz="914400" fontAlgn="base">
              <a:spcBef>
                <a:spcPct val="0"/>
              </a:spcBef>
              <a:spcAft>
                <a:spcPct val="0"/>
              </a:spcAft>
              <a:defRPr/>
            </a:pPr>
            <a:endParaRPr lang="en-US"/>
          </a:p>
        </p:txBody>
      </p:sp>
      <p:sp>
        <p:nvSpPr>
          <p:cNvPr id="6" name="Footer Placeholder 4"/>
          <p:cNvSpPr>
            <a:spLocks noGrp="1"/>
          </p:cNvSpPr>
          <p:nvPr>
            <p:ph type="ftr" sz="quarter" idx="11"/>
          </p:nvPr>
        </p:nvSpPr>
        <p:spPr>
          <a:xfrm>
            <a:off x="2268538" y="4677966"/>
            <a:ext cx="2527300" cy="357188"/>
          </a:xfrm>
          <a:prstGeom prst="rect">
            <a:avLst/>
          </a:prstGeom>
        </p:spPr>
        <p:txBody>
          <a:bodyPr/>
          <a:lstStyle>
            <a:lvl1pPr>
              <a:defRPr sz="1400" b="0" i="0">
                <a:solidFill>
                  <a:srgbClr val="004B8D"/>
                </a:solidFill>
                <a:latin typeface="+mn-lt"/>
                <a:ea typeface="ＭＳ Ｐゴシック" charset="0"/>
                <a:cs typeface="+mn-cs"/>
              </a:defRPr>
            </a:lvl1pPr>
          </a:lstStyle>
          <a:p>
            <a:pPr defTabSz="914400" fontAlgn="base">
              <a:spcBef>
                <a:spcPct val="0"/>
              </a:spcBef>
              <a:spcAft>
                <a:spcPct val="0"/>
              </a:spcAft>
              <a:defRPr/>
            </a:pPr>
            <a:endParaRPr lang="en-US"/>
          </a:p>
        </p:txBody>
      </p:sp>
      <p:sp>
        <p:nvSpPr>
          <p:cNvPr id="7" name="Slide Number Placeholder 5"/>
          <p:cNvSpPr>
            <a:spLocks noGrp="1"/>
          </p:cNvSpPr>
          <p:nvPr>
            <p:ph type="sldNum" sz="quarter" idx="12"/>
          </p:nvPr>
        </p:nvSpPr>
        <p:spPr>
          <a:xfrm>
            <a:off x="5003801" y="4677966"/>
            <a:ext cx="1368425" cy="357188"/>
          </a:xfrm>
          <a:prstGeom prst="rect">
            <a:avLst/>
          </a:prstGeom>
        </p:spPr>
        <p:txBody>
          <a:bodyPr vert="horz" wrap="square" lIns="91440" tIns="45720" rIns="91440" bIns="45720" numCol="1" anchor="t" anchorCtr="0" compatLnSpc="1">
            <a:prstTxWarp prst="textNoShape">
              <a:avLst/>
            </a:prstTxWarp>
          </a:bodyPr>
          <a:lstStyle>
            <a:lvl1pPr>
              <a:defRPr sz="1400">
                <a:solidFill>
                  <a:srgbClr val="004B8D"/>
                </a:solidFill>
                <a:latin typeface="Calibri" pitchFamily="34" charset="0"/>
              </a:defRPr>
            </a:lvl1pPr>
          </a:lstStyle>
          <a:p>
            <a:pPr defTabSz="914400" fontAlgn="base">
              <a:spcBef>
                <a:spcPct val="0"/>
              </a:spcBef>
              <a:spcAft>
                <a:spcPct val="0"/>
              </a:spcAft>
              <a:defRPr/>
            </a:pPr>
            <a:fld id="{8083EF64-EE84-464F-8797-2147F0D8ACCF}" type="slidenum">
              <a:rPr lang="en-US">
                <a:ea typeface="ＭＳ Ｐゴシック" pitchFamily="34" charset="-128"/>
              </a:rPr>
              <a:pPr defTabSz="914400"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554525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38E724-B11F-4772-AE8C-57374FCB7DD9}"/>
              </a:ext>
            </a:extLst>
          </p:cNvPr>
          <p:cNvSpPr>
            <a:spLocks noGrp="1"/>
          </p:cNvSpPr>
          <p:nvPr>
            <p:ph type="dt" sz="half" idx="10"/>
          </p:nvPr>
        </p:nvSpPr>
        <p:spPr>
          <a:xfrm>
            <a:off x="457200" y="4678363"/>
            <a:ext cx="1593850" cy="357187"/>
          </a:xfrm>
          <a:prstGeom prst="rect">
            <a:avLst/>
          </a:prstGeom>
        </p:spPr>
        <p:txBody>
          <a:bodyPr vert="horz" wrap="square" lIns="68580" tIns="34290" rIns="68580" bIns="34290" numCol="1" anchor="t" anchorCtr="0" compatLnSpc="1">
            <a:prstTxWarp prst="textNoShape">
              <a:avLst/>
            </a:prstTxWarp>
          </a:bodyPr>
          <a:lstStyle>
            <a:lvl1pPr eaLnBrk="1" hangingPunct="1">
              <a:defRPr sz="1400">
                <a:solidFill>
                  <a:srgbClr val="004B8D"/>
                </a:solidFill>
                <a:latin typeface="Calibri" pitchFamily="34" charset="0"/>
                <a:ea typeface="ＭＳ Ｐゴシック" pitchFamily="34" charset="-128"/>
                <a:cs typeface="Arial" charset="0"/>
              </a:defRPr>
            </a:lvl1pPr>
          </a:lstStyle>
          <a:p>
            <a:pPr>
              <a:defRPr/>
            </a:pPr>
            <a:endParaRPr lang="en-US"/>
          </a:p>
        </p:txBody>
      </p:sp>
      <p:sp>
        <p:nvSpPr>
          <p:cNvPr id="3" name="Footer Placeholder 4">
            <a:extLst>
              <a:ext uri="{FF2B5EF4-FFF2-40B4-BE49-F238E27FC236}">
                <a16:creationId xmlns:a16="http://schemas.microsoft.com/office/drawing/2014/main" id="{8CC7C869-C3B6-466E-BCEF-8B6836FA0859}"/>
              </a:ext>
            </a:extLst>
          </p:cNvPr>
          <p:cNvSpPr>
            <a:spLocks noGrp="1"/>
          </p:cNvSpPr>
          <p:nvPr>
            <p:ph type="ftr" sz="quarter" idx="11"/>
          </p:nvPr>
        </p:nvSpPr>
        <p:spPr>
          <a:xfrm>
            <a:off x="2268538" y="4678363"/>
            <a:ext cx="2527300" cy="357187"/>
          </a:xfrm>
          <a:prstGeom prst="rect">
            <a:avLst/>
          </a:prstGeom>
        </p:spPr>
        <p:txBody>
          <a:bodyPr vert="horz" wrap="square" lIns="68580" tIns="34290" rIns="68580" bIns="34290" numCol="1" anchor="t" anchorCtr="0" compatLnSpc="1">
            <a:prstTxWarp prst="textNoShape">
              <a:avLst/>
            </a:prstTxWarp>
          </a:bodyPr>
          <a:lstStyle>
            <a:lvl1pPr eaLnBrk="1" hangingPunct="1">
              <a:defRPr sz="1400">
                <a:solidFill>
                  <a:srgbClr val="004B8D"/>
                </a:solidFill>
                <a:latin typeface="Calibri" pitchFamily="34" charset="0"/>
                <a:ea typeface="ＭＳ Ｐゴシック" pitchFamily="34" charset="-128"/>
                <a:cs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B0480958-34FF-4963-B325-A69B521DFAC6}"/>
              </a:ext>
            </a:extLst>
          </p:cNvPr>
          <p:cNvSpPr>
            <a:spLocks noGrp="1"/>
          </p:cNvSpPr>
          <p:nvPr>
            <p:ph type="sldNum" sz="quarter" idx="12"/>
          </p:nvPr>
        </p:nvSpPr>
        <p:spPr>
          <a:xfrm>
            <a:off x="5003800" y="4678363"/>
            <a:ext cx="1368425" cy="357187"/>
          </a:xfrm>
          <a:prstGeom prst="rect">
            <a:avLst/>
          </a:prstGeom>
        </p:spPr>
        <p:txBody>
          <a:bodyPr vert="horz" wrap="square" lIns="68580" tIns="34290" rIns="68580" bIns="34290" numCol="1" anchor="t" anchorCtr="0" compatLnSpc="1">
            <a:prstTxWarp prst="textNoShape">
              <a:avLst/>
            </a:prstTxWarp>
          </a:bodyPr>
          <a:lstStyle>
            <a:lvl1pPr eaLnBrk="1" hangingPunct="1">
              <a:defRPr sz="1400">
                <a:solidFill>
                  <a:srgbClr val="004B8D"/>
                </a:solidFill>
                <a:latin typeface="Calibri" panose="020F0502020204030204" pitchFamily="34" charset="0"/>
                <a:ea typeface="ＭＳ Ｐゴシック" panose="020B0600070205080204" pitchFamily="34" charset="-128"/>
              </a:defRPr>
            </a:lvl1pPr>
          </a:lstStyle>
          <a:p>
            <a:pPr>
              <a:defRPr/>
            </a:pPr>
            <a:fld id="{1F698C60-7761-4624-9A18-D55C65CB59AF}" type="slidenum">
              <a:rPr lang="en-US"/>
              <a:pPr>
                <a:defRPr/>
              </a:pPr>
              <a:t>‹#›</a:t>
            </a:fld>
            <a:endParaRPr lang="en-US"/>
          </a:p>
        </p:txBody>
      </p:sp>
    </p:spTree>
    <p:extLst>
      <p:ext uri="{BB962C8B-B14F-4D97-AF65-F5344CB8AC3E}">
        <p14:creationId xmlns:p14="http://schemas.microsoft.com/office/powerpoint/2010/main" val="741391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Freeform 2"/>
          <p:cNvSpPr>
            <a:spLocks/>
          </p:cNvSpPr>
          <p:nvPr/>
        </p:nvSpPr>
        <p:spPr bwMode="auto">
          <a:xfrm>
            <a:off x="-19050" y="-14288"/>
            <a:ext cx="9258300" cy="5638800"/>
          </a:xfrm>
          <a:custGeom>
            <a:avLst/>
            <a:gdLst>
              <a:gd name="T0" fmla="*/ 2147483647 w 5832"/>
              <a:gd name="T1" fmla="*/ 20161250 h 4736"/>
              <a:gd name="T2" fmla="*/ 0 w 5832"/>
              <a:gd name="T3" fmla="*/ 0 h 4736"/>
              <a:gd name="T4" fmla="*/ 20161250 w 5832"/>
              <a:gd name="T5" fmla="*/ 2147483647 h 4736"/>
              <a:gd name="T6" fmla="*/ 2147483647 w 5832"/>
              <a:gd name="T7" fmla="*/ 2147483647 h 4736"/>
              <a:gd name="T8" fmla="*/ 2147483647 w 5832"/>
              <a:gd name="T9" fmla="*/ 2147483647 h 4736"/>
              <a:gd name="T10" fmla="*/ 2147483647 w 5832"/>
              <a:gd name="T11" fmla="*/ 2147483647 h 4736"/>
              <a:gd name="T12" fmla="*/ 2147483647 w 5832"/>
              <a:gd name="T13" fmla="*/ 2147483647 h 4736"/>
              <a:gd name="T14" fmla="*/ 2147483647 w 5832"/>
              <a:gd name="T15" fmla="*/ 2147483647 h 4736"/>
              <a:gd name="T16" fmla="*/ 2147483647 w 5832"/>
              <a:gd name="T17" fmla="*/ 20161250 h 4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2" h="4736">
                <a:moveTo>
                  <a:pt x="5832" y="8"/>
                </a:moveTo>
                <a:lnTo>
                  <a:pt x="0" y="0"/>
                </a:lnTo>
                <a:lnTo>
                  <a:pt x="8" y="3440"/>
                </a:lnTo>
                <a:cubicBezTo>
                  <a:pt x="225" y="3653"/>
                  <a:pt x="1316" y="4306"/>
                  <a:pt x="2232" y="4246"/>
                </a:cubicBezTo>
                <a:cubicBezTo>
                  <a:pt x="3148" y="4186"/>
                  <a:pt x="3036" y="4094"/>
                  <a:pt x="3971" y="3951"/>
                </a:cubicBezTo>
                <a:cubicBezTo>
                  <a:pt x="5087" y="3810"/>
                  <a:pt x="5782" y="4736"/>
                  <a:pt x="5799" y="4725"/>
                </a:cubicBezTo>
                <a:cubicBezTo>
                  <a:pt x="5816" y="4713"/>
                  <a:pt x="5801" y="4297"/>
                  <a:pt x="5802" y="4084"/>
                </a:cubicBezTo>
                <a:cubicBezTo>
                  <a:pt x="5803" y="3870"/>
                  <a:pt x="5800" y="4124"/>
                  <a:pt x="5805" y="3445"/>
                </a:cubicBezTo>
                <a:lnTo>
                  <a:pt x="5832" y="8"/>
                </a:lnTo>
                <a:close/>
              </a:path>
            </a:pathLst>
          </a:custGeom>
          <a:solidFill>
            <a:schemeClr val="bg1"/>
          </a:solidFill>
          <a:ln w="9525">
            <a:noFill/>
            <a:round/>
            <a:headEnd/>
            <a:tailEnd/>
          </a:ln>
        </p:spPr>
        <p:txBody>
          <a:bodyPr wrap="none" anchor="ctr"/>
          <a:lstStyle/>
          <a:p>
            <a:endParaRPr lang="en-US" sz="1350"/>
          </a:p>
        </p:txBody>
      </p:sp>
      <p:pic>
        <p:nvPicPr>
          <p:cNvPr id="5" name="Picture 3" descr="neslogos"/>
          <p:cNvPicPr>
            <a:picLocks noChangeAspect="1" noChangeArrowheads="1"/>
          </p:cNvPicPr>
          <p:nvPr/>
        </p:nvPicPr>
        <p:blipFill>
          <a:blip r:embed="rId2" cstate="print"/>
          <a:srcRect l="64944" r="8488"/>
          <a:stretch>
            <a:fillRect/>
          </a:stretch>
        </p:blipFill>
        <p:spPr bwMode="auto">
          <a:xfrm>
            <a:off x="8134350" y="114300"/>
            <a:ext cx="685800" cy="647700"/>
          </a:xfrm>
          <a:prstGeom prst="rect">
            <a:avLst/>
          </a:prstGeom>
          <a:noFill/>
          <a:ln w="9525">
            <a:noFill/>
            <a:miter lim="800000"/>
            <a:headEnd/>
            <a:tailEnd/>
          </a:ln>
        </p:spPr>
      </p:pic>
      <p:sp>
        <p:nvSpPr>
          <p:cNvPr id="6" name="Rectangle 4"/>
          <p:cNvSpPr>
            <a:spLocks noChangeArrowheads="1"/>
          </p:cNvSpPr>
          <p:nvPr/>
        </p:nvSpPr>
        <p:spPr bwMode="auto">
          <a:xfrm>
            <a:off x="4933950" y="4886325"/>
            <a:ext cx="2326278" cy="230832"/>
          </a:xfrm>
          <a:prstGeom prst="rect">
            <a:avLst/>
          </a:prstGeom>
          <a:noFill/>
          <a:ln>
            <a:noFill/>
          </a:ln>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sz="900">
                <a:solidFill>
                  <a:schemeClr val="bg1"/>
                </a:solidFill>
              </a:rPr>
              <a:t>Quality Education for a Healthier Scotland</a:t>
            </a:r>
            <a:endParaRPr lang="en-US" altLang="en-US" sz="900">
              <a:solidFill>
                <a:schemeClr val="bg1"/>
              </a:solidFill>
            </a:endParaRPr>
          </a:p>
        </p:txBody>
      </p:sp>
      <p:sp>
        <p:nvSpPr>
          <p:cNvPr id="7" name="AutoShape 5"/>
          <p:cNvSpPr>
            <a:spLocks noChangeArrowheads="1"/>
          </p:cNvSpPr>
          <p:nvPr/>
        </p:nvSpPr>
        <p:spPr bwMode="auto">
          <a:xfrm>
            <a:off x="7753350" y="857250"/>
            <a:ext cx="1676400" cy="228600"/>
          </a:xfrm>
          <a:prstGeom prst="roundRect">
            <a:avLst>
              <a:gd name="adj" fmla="val 50000"/>
            </a:avLst>
          </a:prstGeom>
          <a:solidFill>
            <a:schemeClr val="folHlink"/>
          </a:solidFill>
          <a:ln>
            <a:noFill/>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a:p>
        </p:txBody>
      </p:sp>
      <p:sp>
        <p:nvSpPr>
          <p:cNvPr id="8" name="Text Box 6"/>
          <p:cNvSpPr txBox="1">
            <a:spLocks noChangeArrowheads="1"/>
          </p:cNvSpPr>
          <p:nvPr/>
        </p:nvSpPr>
        <p:spPr bwMode="auto">
          <a:xfrm>
            <a:off x="7677150" y="920353"/>
            <a:ext cx="1676400" cy="144270"/>
          </a:xfrm>
          <a:prstGeom prst="rect">
            <a:avLst/>
          </a:prstGeom>
          <a:no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50000"/>
              </a:lnSpc>
              <a:spcBef>
                <a:spcPct val="50000"/>
              </a:spcBef>
              <a:defRPr/>
            </a:pPr>
            <a:r>
              <a:rPr lang="en-US" altLang="en-US" sz="675">
                <a:solidFill>
                  <a:schemeClr val="bg1"/>
                </a:solidFill>
              </a:rPr>
              <a:t>Dentistry</a:t>
            </a:r>
            <a:endParaRPr lang="en-US" altLang="en-US" sz="1500">
              <a:solidFill>
                <a:schemeClr val="bg1"/>
              </a:solidFill>
            </a:endParaRPr>
          </a:p>
        </p:txBody>
      </p:sp>
      <p:sp>
        <p:nvSpPr>
          <p:cNvPr id="5127" name="Rectangle 7"/>
          <p:cNvSpPr>
            <a:spLocks noGrp="1" noChangeArrowheads="1"/>
          </p:cNvSpPr>
          <p:nvPr>
            <p:ph type="ctrTitle"/>
          </p:nvPr>
        </p:nvSpPr>
        <p:spPr>
          <a:xfrm>
            <a:off x="685800" y="1485900"/>
            <a:ext cx="7772400" cy="857250"/>
          </a:xfrm>
        </p:spPr>
        <p:txBody>
          <a:bodyPr/>
          <a:lstStyle>
            <a:lvl1pPr>
              <a:defRPr/>
            </a:lvl1pPr>
          </a:lstStyle>
          <a:p>
            <a:r>
              <a:rPr lang="en-US"/>
              <a:t>Click to edit Master title style</a:t>
            </a:r>
          </a:p>
        </p:txBody>
      </p:sp>
      <p:sp>
        <p:nvSpPr>
          <p:cNvPr id="5128" name="Rectangle 8"/>
          <p:cNvSpPr>
            <a:spLocks noGrp="1" noChangeArrowheads="1"/>
          </p:cNvSpPr>
          <p:nvPr>
            <p:ph type="subTitle" idx="1"/>
          </p:nvPr>
        </p:nvSpPr>
        <p:spPr>
          <a:xfrm>
            <a:off x="1371600" y="2400300"/>
            <a:ext cx="6400800" cy="1314450"/>
          </a:xfrm>
        </p:spPr>
        <p:txBody>
          <a:bodyPr/>
          <a:lstStyle>
            <a:lvl1pPr marL="0" indent="0" algn="ctr">
              <a:defRPr/>
            </a:lvl1pPr>
          </a:lstStyle>
          <a:p>
            <a:r>
              <a:rPr lang="en-US"/>
              <a:t>Click to edit Master subtitle style</a:t>
            </a:r>
          </a:p>
        </p:txBody>
      </p:sp>
    </p:spTree>
    <p:extLst>
      <p:ext uri="{BB962C8B-B14F-4D97-AF65-F5344CB8AC3E}">
        <p14:creationId xmlns:p14="http://schemas.microsoft.com/office/powerpoint/2010/main" val="326344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57158" y="403478"/>
            <a:ext cx="8429684" cy="504000"/>
          </a:xfrm>
        </p:spPr>
        <p:txBody>
          <a:bodyPr/>
          <a:lstStyle>
            <a:lvl1pPr>
              <a:defRPr>
                <a:solidFill>
                  <a:schemeClr val="tx2"/>
                </a:solidFill>
              </a:defRPr>
            </a:lvl1pPr>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0" y="4214824"/>
            <a:ext cx="357158" cy="928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userDrawn="1"/>
        </p:nvCxnSpPr>
        <p:spPr>
          <a:xfrm>
            <a:off x="0" y="4214824"/>
            <a:ext cx="914400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357158" y="403478"/>
            <a:ext cx="8429684" cy="504000"/>
          </a:xfrm>
        </p:spPr>
        <p:txBody>
          <a:bodyPr/>
          <a:lstStyle>
            <a:lvl1pPr>
              <a:defRPr>
                <a:solidFill>
                  <a:schemeClr val="tx2"/>
                </a:solidFill>
              </a:defRPr>
            </a:lvl1pPr>
          </a:lstStyle>
          <a:p>
            <a:r>
              <a:rPr kumimoji="0" lang="en-US" dirty="0"/>
              <a:t>Click to edit Master title style</a:t>
            </a:r>
          </a:p>
        </p:txBody>
      </p:sp>
      <p:pic>
        <p:nvPicPr>
          <p:cNvPr id="12" name="Picture 11" descr="ihub (rgb).png"/>
          <p:cNvPicPr>
            <a:picLocks noChangeAspect="1"/>
          </p:cNvPicPr>
          <p:nvPr userDrawn="1"/>
        </p:nvPicPr>
        <p:blipFill>
          <a:blip r:embed="rId2" cstate="print"/>
          <a:stretch>
            <a:fillRect/>
          </a:stretch>
        </p:blipFill>
        <p:spPr>
          <a:xfrm>
            <a:off x="7543804" y="4404993"/>
            <a:ext cx="1339358" cy="540000"/>
          </a:xfrm>
          <a:prstGeom prst="rect">
            <a:avLst/>
          </a:prstGeom>
        </p:spPr>
      </p:pic>
      <p:sp>
        <p:nvSpPr>
          <p:cNvPr id="6" name="Content Placeholder 7"/>
          <p:cNvSpPr>
            <a:spLocks noGrp="1"/>
          </p:cNvSpPr>
          <p:nvPr>
            <p:ph sz="quarter" idx="1"/>
          </p:nvPr>
        </p:nvSpPr>
        <p:spPr>
          <a:xfrm>
            <a:off x="357158" y="1214428"/>
            <a:ext cx="8429684" cy="2668803"/>
          </a:xfrm>
        </p:spPr>
        <p:txBody>
          <a:bodyPr/>
          <a:lstStyle>
            <a:lvl1pPr>
              <a:defRPr>
                <a:solidFill>
                  <a:schemeClr val="tx1"/>
                </a:solidFill>
              </a:defRPr>
            </a:lvl1pPr>
            <a:lvl2pPr eaLnBrk="1" latinLnBrk="0" hangingPunct="1">
              <a:buClr>
                <a:schemeClr val="tx1"/>
              </a:buClr>
              <a:defRPr>
                <a:solidFill>
                  <a:schemeClr val="tx1"/>
                </a:solidFill>
              </a:defRPr>
            </a:lvl2pPr>
            <a:lvl4pPr eaLnBrk="1" latinLnBrk="0" hangingPunct="1">
              <a:buClr>
                <a:schemeClr val="tx1"/>
              </a:buClr>
              <a:defRPr>
                <a:solidFill>
                  <a:schemeClr val="tx1"/>
                </a:solidFill>
              </a:defRPr>
            </a:lvl4pPr>
            <a:lvl5pPr eaLnBrk="1" latinLnBrk="0" hangingPunct="1">
              <a:buClr>
                <a:schemeClr val="tx1"/>
              </a:buClr>
              <a:defRPr>
                <a:solidFill>
                  <a:schemeClr val="tx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96" y="-14454"/>
            <a:ext cx="9195392" cy="5172408"/>
          </a:xfrm>
          <a:prstGeom prst="rect">
            <a:avLst/>
          </a:prstGeom>
        </p:spPr>
      </p:pic>
    </p:spTree>
    <p:extLst>
      <p:ext uri="{BB962C8B-B14F-4D97-AF65-F5344CB8AC3E}">
        <p14:creationId xmlns:p14="http://schemas.microsoft.com/office/powerpoint/2010/main" val="358686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96" y="-14454"/>
            <a:ext cx="9195392" cy="5172408"/>
          </a:xfrm>
          <a:prstGeom prst="rect">
            <a:avLst/>
          </a:prstGeom>
        </p:spPr>
      </p:pic>
      <p:sp>
        <p:nvSpPr>
          <p:cNvPr id="3" name="Title 1"/>
          <p:cNvSpPr>
            <a:spLocks noGrp="1"/>
          </p:cNvSpPr>
          <p:nvPr>
            <p:ph type="title"/>
          </p:nvPr>
        </p:nvSpPr>
        <p:spPr>
          <a:xfrm>
            <a:off x="357158" y="403478"/>
            <a:ext cx="8429684" cy="504000"/>
          </a:xfrm>
        </p:spPr>
        <p:txBody>
          <a:bodyPr/>
          <a:lstStyle>
            <a:lvl1pPr>
              <a:defRPr>
                <a:solidFill>
                  <a:schemeClr val="tx2"/>
                </a:solidFill>
              </a:defRPr>
            </a:lvl1pPr>
          </a:lstStyle>
          <a:p>
            <a:r>
              <a:rPr kumimoji="0" lang="en-US" dirty="0"/>
              <a:t>Click to edit Master title style</a:t>
            </a:r>
          </a:p>
        </p:txBody>
      </p:sp>
      <p:sp>
        <p:nvSpPr>
          <p:cNvPr id="4" name="Content Placeholder 7"/>
          <p:cNvSpPr>
            <a:spLocks noGrp="1"/>
          </p:cNvSpPr>
          <p:nvPr>
            <p:ph sz="quarter" idx="1"/>
          </p:nvPr>
        </p:nvSpPr>
        <p:spPr>
          <a:xfrm>
            <a:off x="357158" y="1214428"/>
            <a:ext cx="8429684" cy="3403292"/>
          </a:xfrm>
        </p:spPr>
        <p:txBody>
          <a:bodyPr/>
          <a:lstStyle>
            <a:lvl1pPr>
              <a:defRPr>
                <a:solidFill>
                  <a:schemeClr val="tx1"/>
                </a:solidFill>
              </a:defRPr>
            </a:lvl1pPr>
            <a:lvl2pPr eaLnBrk="1" latinLnBrk="0" hangingPunct="1">
              <a:buClr>
                <a:schemeClr val="tx1"/>
              </a:buClr>
              <a:defRPr>
                <a:solidFill>
                  <a:schemeClr val="tx1"/>
                </a:solidFill>
              </a:defRPr>
            </a:lvl2pPr>
            <a:lvl4pPr eaLnBrk="1" latinLnBrk="0" hangingPunct="1">
              <a:buClr>
                <a:schemeClr val="tx1"/>
              </a:buClr>
              <a:defRPr>
                <a:solidFill>
                  <a:schemeClr val="tx1"/>
                </a:solidFill>
              </a:defRPr>
            </a:lvl4pPr>
            <a:lvl5pPr eaLnBrk="1" latinLnBrk="0" hangingPunct="1">
              <a:buClr>
                <a:schemeClr val="tx1"/>
              </a:buClr>
              <a:defRPr>
                <a:solidFill>
                  <a:schemeClr val="tx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276691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96" y="-14454"/>
            <a:ext cx="9195392" cy="5172408"/>
          </a:xfrm>
          <a:prstGeom prst="rect">
            <a:avLst/>
          </a:prstGeom>
        </p:spPr>
      </p:pic>
      <p:sp>
        <p:nvSpPr>
          <p:cNvPr id="3" name="Title 1"/>
          <p:cNvSpPr>
            <a:spLocks noGrp="1"/>
          </p:cNvSpPr>
          <p:nvPr>
            <p:ph type="title"/>
          </p:nvPr>
        </p:nvSpPr>
        <p:spPr>
          <a:xfrm>
            <a:off x="357158" y="403478"/>
            <a:ext cx="8429684" cy="504000"/>
          </a:xfrm>
        </p:spPr>
        <p:txBody>
          <a:bodyPr/>
          <a:lstStyle>
            <a:lvl1pPr>
              <a:defRPr>
                <a:solidFill>
                  <a:schemeClr val="tx2"/>
                </a:solidFill>
              </a:defRPr>
            </a:lvl1pPr>
          </a:lstStyle>
          <a:p>
            <a:r>
              <a:rPr kumimoji="0" lang="en-US" dirty="0"/>
              <a:t>Click to edit Master title style</a:t>
            </a:r>
          </a:p>
        </p:txBody>
      </p:sp>
      <p:sp>
        <p:nvSpPr>
          <p:cNvPr id="4" name="Content Placeholder 7"/>
          <p:cNvSpPr>
            <a:spLocks noGrp="1"/>
          </p:cNvSpPr>
          <p:nvPr>
            <p:ph sz="quarter" idx="1"/>
          </p:nvPr>
        </p:nvSpPr>
        <p:spPr>
          <a:xfrm>
            <a:off x="357158" y="1214428"/>
            <a:ext cx="8429684" cy="3403292"/>
          </a:xfrm>
        </p:spPr>
        <p:txBody>
          <a:bodyPr/>
          <a:lstStyle>
            <a:lvl1pPr>
              <a:defRPr>
                <a:solidFill>
                  <a:schemeClr val="tx1"/>
                </a:solidFill>
              </a:defRPr>
            </a:lvl1pPr>
            <a:lvl2pPr eaLnBrk="1" latinLnBrk="0" hangingPunct="1">
              <a:buClr>
                <a:schemeClr val="tx1"/>
              </a:buClr>
              <a:defRPr>
                <a:solidFill>
                  <a:schemeClr val="tx1"/>
                </a:solidFill>
              </a:defRPr>
            </a:lvl2pPr>
            <a:lvl4pPr eaLnBrk="1" latinLnBrk="0" hangingPunct="1">
              <a:buClr>
                <a:schemeClr val="tx1"/>
              </a:buClr>
              <a:defRPr>
                <a:solidFill>
                  <a:schemeClr val="tx1"/>
                </a:solidFill>
              </a:defRPr>
            </a:lvl4pPr>
            <a:lvl5pPr eaLnBrk="1" latinLnBrk="0" hangingPunct="1">
              <a:buClr>
                <a:schemeClr val="tx1"/>
              </a:buClr>
              <a:defRPr>
                <a:solidFill>
                  <a:schemeClr val="tx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6403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96" y="-14454"/>
            <a:ext cx="9195392" cy="5172408"/>
          </a:xfrm>
          <a:prstGeom prst="rect">
            <a:avLst/>
          </a:prstGeom>
        </p:spPr>
      </p:pic>
      <p:sp>
        <p:nvSpPr>
          <p:cNvPr id="3" name="Title 1"/>
          <p:cNvSpPr>
            <a:spLocks noGrp="1"/>
          </p:cNvSpPr>
          <p:nvPr>
            <p:ph type="title"/>
          </p:nvPr>
        </p:nvSpPr>
        <p:spPr>
          <a:xfrm>
            <a:off x="357158" y="403478"/>
            <a:ext cx="8429684" cy="504000"/>
          </a:xfrm>
        </p:spPr>
        <p:txBody>
          <a:bodyPr/>
          <a:lstStyle>
            <a:lvl1pPr>
              <a:defRPr>
                <a:solidFill>
                  <a:schemeClr val="tx2"/>
                </a:solidFill>
              </a:defRPr>
            </a:lvl1pPr>
          </a:lstStyle>
          <a:p>
            <a:r>
              <a:rPr kumimoji="0" lang="en-US" dirty="0"/>
              <a:t>Click to edit Master title style</a:t>
            </a:r>
          </a:p>
        </p:txBody>
      </p:sp>
      <p:sp>
        <p:nvSpPr>
          <p:cNvPr id="4" name="Content Placeholder 7"/>
          <p:cNvSpPr>
            <a:spLocks noGrp="1"/>
          </p:cNvSpPr>
          <p:nvPr>
            <p:ph sz="quarter" idx="1"/>
          </p:nvPr>
        </p:nvSpPr>
        <p:spPr>
          <a:xfrm>
            <a:off x="357158" y="1214428"/>
            <a:ext cx="8429684" cy="3403292"/>
          </a:xfrm>
        </p:spPr>
        <p:txBody>
          <a:bodyPr/>
          <a:lstStyle>
            <a:lvl1pPr>
              <a:defRPr>
                <a:solidFill>
                  <a:schemeClr val="tx1"/>
                </a:solidFill>
              </a:defRPr>
            </a:lvl1pPr>
            <a:lvl2pPr eaLnBrk="1" latinLnBrk="0" hangingPunct="1">
              <a:buClr>
                <a:schemeClr val="tx1"/>
              </a:buClr>
              <a:defRPr>
                <a:solidFill>
                  <a:schemeClr val="tx1"/>
                </a:solidFill>
              </a:defRPr>
            </a:lvl2pPr>
            <a:lvl4pPr eaLnBrk="1" latinLnBrk="0" hangingPunct="1">
              <a:buClr>
                <a:schemeClr val="tx1"/>
              </a:buClr>
              <a:defRPr>
                <a:solidFill>
                  <a:schemeClr val="tx1"/>
                </a:solidFill>
              </a:defRPr>
            </a:lvl4pPr>
            <a:lvl5pPr eaLnBrk="1" latinLnBrk="0" hangingPunct="1">
              <a:buClr>
                <a:schemeClr val="tx1"/>
              </a:buClr>
              <a:defRPr>
                <a:solidFill>
                  <a:schemeClr val="tx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289660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95"/>
          <a:stretch/>
        </p:blipFill>
        <p:spPr>
          <a:xfrm>
            <a:off x="-95794" y="-8707"/>
            <a:ext cx="9265490" cy="5213509"/>
          </a:xfrm>
          <a:prstGeom prst="rect">
            <a:avLst/>
          </a:prstGeom>
        </p:spPr>
      </p:pic>
    </p:spTree>
    <p:extLst>
      <p:ext uri="{BB962C8B-B14F-4D97-AF65-F5344CB8AC3E}">
        <p14:creationId xmlns:p14="http://schemas.microsoft.com/office/powerpoint/2010/main" val="276237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3" name="Rectangle 32"/>
          <p:cNvSpPr/>
          <p:nvPr/>
        </p:nvSpPr>
        <p:spPr>
          <a:xfrm>
            <a:off x="353684" y="1508816"/>
            <a:ext cx="7315200" cy="514350"/>
          </a:xfrm>
          <a:prstGeom prst="rect">
            <a:avLst/>
          </a:prstGeom>
          <a:solidFill>
            <a:schemeClr val="bg1"/>
          </a:solidFill>
          <a:ln w="6350" cap="rnd" cmpd="sng" algn="ctr">
            <a:solidFill>
              <a:schemeClr val="bg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p:nvPr/>
        </p:nvSpPr>
        <p:spPr>
          <a:xfrm>
            <a:off x="344159" y="458684"/>
            <a:ext cx="7315200" cy="960120"/>
          </a:xfrm>
          <a:prstGeom prst="rect">
            <a:avLst/>
          </a:prstGeom>
          <a:solidFill>
            <a:schemeClr val="bg1"/>
          </a:solidFill>
          <a:ln w="6350" cap="rnd" cmpd="sng" algn="ctr">
            <a:solidFill>
              <a:schemeClr val="tx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icture Placeholder 11"/>
          <p:cNvSpPr>
            <a:spLocks noGrp="1"/>
          </p:cNvSpPr>
          <p:nvPr>
            <p:ph type="pic" sz="quarter" idx="10"/>
          </p:nvPr>
        </p:nvSpPr>
        <p:spPr>
          <a:xfrm>
            <a:off x="6021388" y="0"/>
            <a:ext cx="3122612" cy="5143500"/>
          </a:xfrm>
        </p:spPr>
        <p:txBody>
          <a:bodyPr/>
          <a:lstStyle/>
          <a:p>
            <a:r>
              <a:rPr lang="en-US"/>
              <a:t>Click icon to add picture</a:t>
            </a:r>
            <a:endParaRPr lang="en-GB"/>
          </a:p>
        </p:txBody>
      </p:sp>
      <p:sp>
        <p:nvSpPr>
          <p:cNvPr id="8" name="Title 7"/>
          <p:cNvSpPr>
            <a:spLocks noGrp="1"/>
          </p:cNvSpPr>
          <p:nvPr>
            <p:ph type="ctrTitle"/>
          </p:nvPr>
        </p:nvSpPr>
        <p:spPr>
          <a:xfrm>
            <a:off x="658484" y="637278"/>
            <a:ext cx="6858000" cy="742950"/>
          </a:xfrm>
        </p:spPr>
        <p:txBody>
          <a:bodyPr anchor="t" anchorCtr="0"/>
          <a:lstStyle>
            <a:lvl1pPr algn="r">
              <a:defRPr sz="3200">
                <a:solidFill>
                  <a:schemeClr val="tx1">
                    <a:lumMod val="65000"/>
                    <a:lumOff val="35000"/>
                  </a:schemeClr>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58484" y="1565966"/>
            <a:ext cx="6858000" cy="400050"/>
          </a:xfrm>
        </p:spPr>
        <p:txBody>
          <a:bodyPr/>
          <a:lstStyle>
            <a:lvl1pPr marL="0" indent="0" algn="r">
              <a:buNone/>
              <a:defRPr sz="2000">
                <a:solidFill>
                  <a:schemeClr val="tx1">
                    <a:lumMod val="65000"/>
                    <a:lumOff val="35000"/>
                  </a:schemeClr>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2" name="Rectangle 21"/>
          <p:cNvSpPr/>
          <p:nvPr/>
        </p:nvSpPr>
        <p:spPr>
          <a:xfrm>
            <a:off x="344159" y="458684"/>
            <a:ext cx="228600" cy="960120"/>
          </a:xfrm>
          <a:prstGeom prst="rect">
            <a:avLst/>
          </a:prstGeom>
          <a:solidFill>
            <a:schemeClr val="tx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353684" y="1508816"/>
            <a:ext cx="228600" cy="514350"/>
          </a:xfrm>
          <a:prstGeom prst="rect">
            <a:avLst/>
          </a:prstGeom>
          <a:solidFill>
            <a:schemeClr val="bg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7158" y="403478"/>
            <a:ext cx="8429684" cy="504000"/>
          </a:xfrm>
          <a:prstGeom prst="rect">
            <a:avLst/>
          </a:prstGeom>
        </p:spPr>
        <p:txBody>
          <a:bodyPr vert="horz" lIns="72000" tIns="0" rIns="72000" bIns="0" anchor="t" anchorCtr="0">
            <a:normAutofit/>
          </a:bodyPr>
          <a:lstStyle/>
          <a:p>
            <a:r>
              <a:rPr kumimoji="0" lang="en-US" dirty="0"/>
              <a:t>Click to edit Master title style</a:t>
            </a:r>
          </a:p>
        </p:txBody>
      </p:sp>
      <p:sp>
        <p:nvSpPr>
          <p:cNvPr id="13" name="Text Placeholder 12"/>
          <p:cNvSpPr>
            <a:spLocks noGrp="1"/>
          </p:cNvSpPr>
          <p:nvPr>
            <p:ph type="body" idx="1"/>
          </p:nvPr>
        </p:nvSpPr>
        <p:spPr>
          <a:xfrm>
            <a:off x="357158" y="1214428"/>
            <a:ext cx="8429684" cy="3357586"/>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3" eaLnBrk="1" latinLnBrk="0" hangingPunct="1"/>
            <a:r>
              <a:rPr kumimoji="0" lang="en-US" dirty="0"/>
              <a:t>Third level</a:t>
            </a:r>
          </a:p>
          <a:p>
            <a:pPr lvl="4" eaLnBrk="1" latinLnBrk="0" hangingPunct="1"/>
            <a:r>
              <a:rPr kumimoji="0" lang="en-US" dirty="0"/>
              <a:t>Fourth level</a:t>
            </a:r>
          </a:p>
        </p:txBody>
      </p:sp>
      <p:sp>
        <p:nvSpPr>
          <p:cNvPr id="14" name="Date Placeholder 13"/>
          <p:cNvSpPr>
            <a:spLocks noGrp="1"/>
          </p:cNvSpPr>
          <p:nvPr>
            <p:ph type="dt" sz="half" idx="2"/>
          </p:nvPr>
        </p:nvSpPr>
        <p:spPr>
          <a:xfrm>
            <a:off x="6400800" y="4654884"/>
            <a:ext cx="2386042" cy="274320"/>
          </a:xfrm>
          <a:prstGeom prst="rect">
            <a:avLst/>
          </a:prstGeom>
        </p:spPr>
        <p:txBody>
          <a:bodyPr vert="horz"/>
          <a:lstStyle>
            <a:lvl1pPr algn="l" eaLnBrk="1" latinLnBrk="0" hangingPunct="1">
              <a:defRPr kumimoji="0" sz="1400">
                <a:solidFill>
                  <a:schemeClr val="tx2"/>
                </a:solidFill>
              </a:defRPr>
            </a:lvl1pPr>
          </a:lstStyle>
          <a:p>
            <a:fld id="{C4BB6326-A4EC-4D6D-BE6B-1CC5D12B6F8A}" type="datetimeFigureOut">
              <a:rPr lang="en-US" smtClean="0"/>
              <a:pPr/>
              <a:t>7/19/2021</a:t>
            </a:fld>
            <a:endParaRPr lang="en-GB"/>
          </a:p>
        </p:txBody>
      </p:sp>
      <p:sp>
        <p:nvSpPr>
          <p:cNvPr id="3" name="Footer Placeholder 2"/>
          <p:cNvSpPr>
            <a:spLocks noGrp="1"/>
          </p:cNvSpPr>
          <p:nvPr>
            <p:ph type="ftr" sz="quarter" idx="3"/>
          </p:nvPr>
        </p:nvSpPr>
        <p:spPr>
          <a:xfrm>
            <a:off x="2898648" y="4654884"/>
            <a:ext cx="3505200" cy="27432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357158" y="4654884"/>
            <a:ext cx="1981200" cy="274320"/>
          </a:xfrm>
          <a:prstGeom prst="rect">
            <a:avLst/>
          </a:prstGeom>
        </p:spPr>
        <p:txBody>
          <a:bodyPr vert="horz"/>
          <a:lstStyle>
            <a:lvl1pPr algn="l" eaLnBrk="1" latinLnBrk="0" hangingPunct="1">
              <a:defRPr kumimoji="0" sz="1400">
                <a:solidFill>
                  <a:schemeClr val="tx2"/>
                </a:solidFill>
              </a:defRPr>
            </a:lvl1pPr>
          </a:lstStyle>
          <a:p>
            <a:fld id="{15AC4946-C3B0-4F4C-9C9A-76096E562AC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4" r:id="rId1"/>
    <p:sldLayoutId id="2147483738" r:id="rId2"/>
    <p:sldLayoutId id="2147483739" r:id="rId3"/>
    <p:sldLayoutId id="2147483752" r:id="rId4"/>
    <p:sldLayoutId id="2147483753" r:id="rId5"/>
    <p:sldLayoutId id="2147483755" r:id="rId6"/>
    <p:sldLayoutId id="2147483756" r:id="rId7"/>
    <p:sldLayoutId id="2147483749" r:id="rId8"/>
    <p:sldLayoutId id="2147483733" r:id="rId9"/>
    <p:sldLayoutId id="2147483743" r:id="rId10"/>
    <p:sldLayoutId id="2147483746" r:id="rId11"/>
    <p:sldLayoutId id="2147483748" r:id="rId12"/>
    <p:sldLayoutId id="2147483740" r:id="rId13"/>
    <p:sldLayoutId id="2147483741" r:id="rId14"/>
    <p:sldLayoutId id="2147483757" r:id="rId15"/>
    <p:sldLayoutId id="2147483758" r:id="rId16"/>
    <p:sldLayoutId id="2147483759" r:id="rId17"/>
    <p:sldLayoutId id="2147483760" r:id="rId18"/>
  </p:sldLayoutIdLst>
  <p:txStyles>
    <p:titleStyle>
      <a:lvl1pPr algn="l" rtl="0" eaLnBrk="1" latinLnBrk="0" hangingPunct="1">
        <a:spcBef>
          <a:spcPct val="0"/>
        </a:spcBef>
        <a:buNone/>
        <a:defRPr kumimoji="0" sz="3200" b="1" kern="1200">
          <a:solidFill>
            <a:schemeClr val="tx2"/>
          </a:solidFill>
          <a:latin typeface="Calibri"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None/>
        <a:defRPr kumimoji="0" sz="2600" kern="1200">
          <a:solidFill>
            <a:schemeClr val="tx1"/>
          </a:solidFill>
          <a:latin typeface="Calibri" pitchFamily="34" charset="0"/>
          <a:ea typeface="+mn-ea"/>
          <a:cs typeface="+mn-cs"/>
        </a:defRPr>
      </a:lvl1pPr>
      <a:lvl2pPr marL="548640" indent="-274320" algn="l" rtl="0" eaLnBrk="1" latinLnBrk="0" hangingPunct="1">
        <a:spcBef>
          <a:spcPts val="500"/>
        </a:spcBef>
        <a:buClr>
          <a:schemeClr val="tx1"/>
        </a:buClr>
        <a:buSzPct val="76000"/>
        <a:buFont typeface="Wingdings 3"/>
        <a:buChar char=""/>
        <a:defRPr kumimoji="0" sz="2300" kern="1200">
          <a:solidFill>
            <a:schemeClr val="tx1"/>
          </a:solidFill>
          <a:latin typeface="Calibri" pitchFamily="34" charset="0"/>
          <a:ea typeface="+mn-ea"/>
          <a:cs typeface="+mn-cs"/>
        </a:defRPr>
      </a:lvl2pPr>
      <a:lvl3pPr marL="822960" indent="-228600" algn="l" rtl="0" eaLnBrk="1" latinLnBrk="0" hangingPunct="1">
        <a:spcBef>
          <a:spcPts val="500"/>
        </a:spcBef>
        <a:buClr>
          <a:schemeClr val="bg1">
            <a:shade val="50000"/>
          </a:schemeClr>
        </a:buClr>
        <a:buSzPct val="76000"/>
        <a:buFont typeface="Arial" pitchFamily="34" charset="0"/>
        <a:buChar char="•"/>
        <a:defRPr kumimoji="0" sz="2000" kern="1200">
          <a:solidFill>
            <a:schemeClr val="tx1">
              <a:lumMod val="65000"/>
              <a:lumOff val="35000"/>
            </a:schemeClr>
          </a:solidFill>
          <a:latin typeface="Calibri" pitchFamily="34" charset="0"/>
          <a:ea typeface="+mn-ea"/>
          <a:cs typeface="+mn-cs"/>
        </a:defRPr>
      </a:lvl3pPr>
      <a:lvl4pPr marL="1097280" indent="-228600" algn="l" rtl="0" eaLnBrk="1" latinLnBrk="0" hangingPunct="1">
        <a:spcBef>
          <a:spcPts val="400"/>
        </a:spcBef>
        <a:buClr>
          <a:schemeClr val="tx1"/>
        </a:buClr>
        <a:buSzPct val="70000"/>
        <a:buFont typeface="Wingdings"/>
        <a:buChar char=""/>
        <a:defRPr kumimoji="0" sz="1800" kern="1200" baseline="0">
          <a:solidFill>
            <a:schemeClr val="tx1"/>
          </a:solidFill>
          <a:latin typeface="Calibri" pitchFamily="34" charset="0"/>
          <a:ea typeface="+mn-ea"/>
          <a:cs typeface="+mn-cs"/>
        </a:defRPr>
      </a:lvl4pPr>
      <a:lvl5pPr marL="1371600" indent="-228600" algn="l" rtl="0" eaLnBrk="1" latinLnBrk="0" hangingPunct="1">
        <a:spcBef>
          <a:spcPts val="300"/>
        </a:spcBef>
        <a:buClr>
          <a:schemeClr val="tx1"/>
        </a:buClr>
        <a:buSzPct val="70000"/>
        <a:buFont typeface="Wingdings"/>
        <a:buChar char=""/>
        <a:defRPr kumimoji="0" sz="1600" kern="1200">
          <a:solidFill>
            <a:schemeClr val="tx1"/>
          </a:solidFill>
          <a:latin typeface="Calibri"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0.jpeg"/><Relationship Id="rId5" Type="http://schemas.openxmlformats.org/officeDocument/2006/relationships/image" Target="../media/image30.png"/><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ihi.org/resources/Pages/IHIWhitePapers/TheBreakthroughSeriesIHIsCollaborativeModelforAchievingBreakthroughImprovement.aspx"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7861" y="1929000"/>
            <a:ext cx="7123463" cy="1197377"/>
          </a:xfrm>
          <a:prstGeom prst="rect">
            <a:avLst/>
          </a:prstGeom>
        </p:spPr>
        <p:txBody>
          <a:bodyPr lIns="36000" tIns="36000" rIns="36000" bIns="36000" anchor="t" anchorCtr="0">
            <a:noAutofit/>
          </a:bodyPr>
          <a:lstStyle>
            <a:lvl1pPr>
              <a:defRPr sz="2800" spc="-20" baseline="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solidFill>
                  <a:schemeClr val="tx2"/>
                </a:solidFill>
                <a:latin typeface="Calibri" pitchFamily="34" charset="0"/>
                <a:ea typeface="+mj-ea"/>
                <a:cs typeface="+mj-cs"/>
              </a:rPr>
              <a:t>SPSP Dentistry in Primary Care QI Collaborative</a:t>
            </a:r>
            <a:endParaRPr kumimoji="0" lang="en-US" sz="2800" b="1" i="0" u="none" strike="noStrike" kern="1200" cap="none" spc="-20" normalizeH="0" baseline="0" noProof="0" dirty="0">
              <a:ln>
                <a:noFill/>
              </a:ln>
              <a:solidFill>
                <a:schemeClr val="tx2"/>
              </a:solidFill>
              <a:effectLst/>
              <a:uLnTx/>
              <a:uFillTx/>
              <a:latin typeface="Calibri"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dirty="0">
                <a:solidFill>
                  <a:schemeClr val="tx2"/>
                </a:solidFill>
                <a:latin typeface="Calibri" pitchFamily="34" charset="0"/>
                <a:ea typeface="+mj-ea"/>
                <a:cs typeface="+mj-cs"/>
              </a:rPr>
              <a:t>Irene Black</a:t>
            </a:r>
          </a:p>
        </p:txBody>
      </p:sp>
    </p:spTree>
    <p:extLst>
      <p:ext uri="{BB962C8B-B14F-4D97-AF65-F5344CB8AC3E}">
        <p14:creationId xmlns:p14="http://schemas.microsoft.com/office/powerpoint/2010/main" val="399352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BD313-6500-425A-AE5B-54F7F859C080}"/>
              </a:ext>
            </a:extLst>
          </p:cNvPr>
          <p:cNvSpPr/>
          <p:nvPr/>
        </p:nvSpPr>
        <p:spPr>
          <a:xfrm>
            <a:off x="0" y="407988"/>
            <a:ext cx="357188" cy="5032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pic>
        <p:nvPicPr>
          <p:cNvPr id="483331" name="Picture 2">
            <a:extLst>
              <a:ext uri="{FF2B5EF4-FFF2-40B4-BE49-F238E27FC236}">
                <a16:creationId xmlns:a16="http://schemas.microsoft.com/office/drawing/2014/main" id="{EEE7760E-FCB2-46F9-A1A7-E127D0B853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5538" y="4237038"/>
            <a:ext cx="14144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332" name="Picture 4">
            <a:extLst>
              <a:ext uri="{FF2B5EF4-FFF2-40B4-BE49-F238E27FC236}">
                <a16:creationId xmlns:a16="http://schemas.microsoft.com/office/drawing/2014/main" id="{601989AD-07ED-4B83-8A60-9148F6DD75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800" y="4237038"/>
            <a:ext cx="1473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a:extLst>
              <a:ext uri="{FF2B5EF4-FFF2-40B4-BE49-F238E27FC236}">
                <a16:creationId xmlns:a16="http://schemas.microsoft.com/office/drawing/2014/main" id="{E4884306-C871-4E4E-B2EA-15E83A0C4089}"/>
              </a:ext>
            </a:extLst>
          </p:cNvPr>
          <p:cNvSpPr txBox="1">
            <a:spLocks/>
          </p:cNvSpPr>
          <p:nvPr/>
        </p:nvSpPr>
        <p:spPr>
          <a:xfrm>
            <a:off x="177800" y="407988"/>
            <a:ext cx="8786813" cy="508000"/>
          </a:xfrm>
          <a:prstGeom prst="rect">
            <a:avLst/>
          </a:prstGeom>
        </p:spPr>
        <p:txBody>
          <a:bodyPr lIns="72000" tIns="0" rIns="72000" bIns="0" anchor="b">
            <a:normAutofit fontScale="40000" lnSpcReduction="20000"/>
          </a:bodyPr>
          <a:lstStyle>
            <a:lvl1pPr algn="ctr" rtl="0" eaLnBrk="1" latinLnBrk="0" hangingPunct="1">
              <a:spcBef>
                <a:spcPct val="0"/>
              </a:spcBef>
              <a:buNone/>
              <a:defRPr kumimoji="0" sz="4500" b="1" kern="1200">
                <a:solidFill>
                  <a:schemeClr val="tx1"/>
                </a:solidFill>
                <a:latin typeface="Calibri" pitchFamily="34" charset="0"/>
                <a:ea typeface="+mj-ea"/>
                <a:cs typeface="+mj-cs"/>
              </a:defRPr>
            </a:lvl1pPr>
          </a:lstStyle>
          <a:p>
            <a:pPr fontAlgn="auto">
              <a:spcAft>
                <a:spcPts val="0"/>
              </a:spcAft>
              <a:defRPr/>
            </a:pPr>
            <a:br>
              <a:rPr lang="en-GB" altLang="en-US" dirty="0">
                <a:solidFill>
                  <a:srgbClr val="565456"/>
                </a:solidFill>
              </a:rPr>
            </a:br>
            <a:endParaRPr lang="en-GB" altLang="en-US" dirty="0">
              <a:solidFill>
                <a:srgbClr val="565456"/>
              </a:solidFill>
            </a:endParaRPr>
          </a:p>
        </p:txBody>
      </p:sp>
      <p:graphicFrame>
        <p:nvGraphicFramePr>
          <p:cNvPr id="7" name="Content Placeholder 3">
            <a:extLst>
              <a:ext uri="{FF2B5EF4-FFF2-40B4-BE49-F238E27FC236}">
                <a16:creationId xmlns:a16="http://schemas.microsoft.com/office/drawing/2014/main" id="{F1C769BC-38BB-4966-9A8B-0FE636381541}"/>
              </a:ext>
            </a:extLst>
          </p:cNvPr>
          <p:cNvGraphicFramePr>
            <a:graphicFrameLocks/>
          </p:cNvGraphicFramePr>
          <p:nvPr/>
        </p:nvGraphicFramePr>
        <p:xfrm>
          <a:off x="571500" y="911742"/>
          <a:ext cx="8572500" cy="337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4574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0DB9812-701D-4D9A-BBC7-B7AC30420972}"/>
              </a:ext>
            </a:extLst>
          </p:cNvPr>
          <p:cNvSpPr>
            <a:spLocks noGrp="1"/>
          </p:cNvSpPr>
          <p:nvPr>
            <p:ph type="title"/>
          </p:nvPr>
        </p:nvSpPr>
        <p:spPr/>
        <p:txBody>
          <a:bodyPr/>
          <a:lstStyle/>
          <a:p>
            <a:r>
              <a:rPr lang="en-GB" dirty="0"/>
              <a:t>HIS HBs and NES Provided;  </a:t>
            </a:r>
          </a:p>
        </p:txBody>
      </p:sp>
      <p:sp>
        <p:nvSpPr>
          <p:cNvPr id="11" name="Content Placeholder 10">
            <a:extLst>
              <a:ext uri="{FF2B5EF4-FFF2-40B4-BE49-F238E27FC236}">
                <a16:creationId xmlns:a16="http://schemas.microsoft.com/office/drawing/2014/main" id="{1DF022A2-CC3B-42B3-BC2E-6C9E3746BA41}"/>
              </a:ext>
            </a:extLst>
          </p:cNvPr>
          <p:cNvSpPr>
            <a:spLocks noGrp="1"/>
          </p:cNvSpPr>
          <p:nvPr>
            <p:ph idx="1"/>
          </p:nvPr>
        </p:nvSpPr>
        <p:spPr>
          <a:xfrm>
            <a:off x="357158" y="953193"/>
            <a:ext cx="8429684" cy="3664527"/>
          </a:xfrm>
        </p:spPr>
        <p:txBody>
          <a:bodyPr>
            <a:normAutofit fontScale="92500" lnSpcReduction="10000"/>
          </a:bodyPr>
          <a:lstStyle/>
          <a:p>
            <a:pPr lvl="0"/>
            <a:r>
              <a:rPr lang="en-GB" dirty="0"/>
              <a:t>Learning sessions </a:t>
            </a:r>
          </a:p>
          <a:p>
            <a:pPr lvl="0"/>
            <a:r>
              <a:rPr lang="en-GB" dirty="0"/>
              <a:t>Background information on QI methodology </a:t>
            </a:r>
          </a:p>
          <a:p>
            <a:pPr lvl="0"/>
            <a:r>
              <a:rPr lang="en-GB" dirty="0"/>
              <a:t>The aim and bundle questions with clear definitions </a:t>
            </a:r>
          </a:p>
          <a:p>
            <a:pPr lvl="0"/>
            <a:r>
              <a:rPr lang="en-GB" dirty="0"/>
              <a:t>Data Collection spread sheet/ Excell or paper?</a:t>
            </a:r>
          </a:p>
          <a:p>
            <a:pPr lvl="0"/>
            <a:r>
              <a:rPr lang="en-GB" dirty="0"/>
              <a:t>Instruction on collecting data</a:t>
            </a:r>
          </a:p>
          <a:p>
            <a:pPr lvl="0"/>
            <a:r>
              <a:rPr lang="en-GB" dirty="0"/>
              <a:t>Instruction on submitting data</a:t>
            </a:r>
          </a:p>
          <a:p>
            <a:pPr lvl="0"/>
            <a:r>
              <a:rPr lang="en-GB" dirty="0"/>
              <a:t>How to submit your QI application on Portal</a:t>
            </a:r>
          </a:p>
          <a:p>
            <a:pPr lvl="0"/>
            <a:r>
              <a:rPr lang="en-GB" dirty="0"/>
              <a:t>Support and contacts  </a:t>
            </a:r>
          </a:p>
          <a:p>
            <a:pPr lvl="0"/>
            <a:r>
              <a:rPr lang="en-GB" dirty="0"/>
              <a:t>Incentives</a:t>
            </a:r>
          </a:p>
          <a:p>
            <a:endParaRPr lang="en-GB" dirty="0"/>
          </a:p>
        </p:txBody>
      </p:sp>
    </p:spTree>
    <p:extLst>
      <p:ext uri="{BB962C8B-B14F-4D97-AF65-F5344CB8AC3E}">
        <p14:creationId xmlns:p14="http://schemas.microsoft.com/office/powerpoint/2010/main" val="366193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4B9E05-20E5-4327-85F3-ACF790C0918A}"/>
              </a:ext>
            </a:extLst>
          </p:cNvPr>
          <p:cNvSpPr/>
          <p:nvPr/>
        </p:nvSpPr>
        <p:spPr>
          <a:xfrm>
            <a:off x="0" y="0"/>
            <a:ext cx="357188" cy="503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pic>
        <p:nvPicPr>
          <p:cNvPr id="291843" name="Picture 2">
            <a:extLst>
              <a:ext uri="{FF2B5EF4-FFF2-40B4-BE49-F238E27FC236}">
                <a16:creationId xmlns:a16="http://schemas.microsoft.com/office/drawing/2014/main" id="{8826E40B-581D-437B-98BF-FD7E693026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4403725"/>
            <a:ext cx="14144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4" name="Picture 4">
            <a:extLst>
              <a:ext uri="{FF2B5EF4-FFF2-40B4-BE49-F238E27FC236}">
                <a16:creationId xmlns:a16="http://schemas.microsoft.com/office/drawing/2014/main" id="{392EDE3A-6D2E-4F5E-93BA-13003C644B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988" y="4438650"/>
            <a:ext cx="1473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8">
            <a:extLst>
              <a:ext uri="{FF2B5EF4-FFF2-40B4-BE49-F238E27FC236}">
                <a16:creationId xmlns:a16="http://schemas.microsoft.com/office/drawing/2014/main" id="{79E4F1A5-AB47-489C-94A6-E46395EF8822}"/>
              </a:ext>
            </a:extLst>
          </p:cNvPr>
          <p:cNvSpPr txBox="1">
            <a:spLocks/>
          </p:cNvSpPr>
          <p:nvPr/>
        </p:nvSpPr>
        <p:spPr>
          <a:xfrm>
            <a:off x="352425" y="20638"/>
            <a:ext cx="8429625" cy="465139"/>
          </a:xfrm>
          <a:prstGeom prst="rect">
            <a:avLst/>
          </a:prstGeom>
        </p:spPr>
        <p:txBody>
          <a:bodyPr lIns="72000" tIns="0" rIns="72000" bIns="0" anchor="b">
            <a:normAutofit fontScale="77500" lnSpcReduction="20000"/>
          </a:bodyPr>
          <a:lstStyle>
            <a:lvl1pPr algn="ctr" rtl="0" eaLnBrk="1" latinLnBrk="0" hangingPunct="1">
              <a:spcBef>
                <a:spcPct val="0"/>
              </a:spcBef>
              <a:buNone/>
              <a:defRPr kumimoji="0" sz="4500" b="1" kern="1200">
                <a:solidFill>
                  <a:schemeClr val="tx1"/>
                </a:solidFill>
                <a:latin typeface="Calibri" pitchFamily="34" charset="0"/>
                <a:ea typeface="+mj-ea"/>
                <a:cs typeface="+mj-cs"/>
              </a:defRPr>
            </a:lvl1pPr>
          </a:lstStyle>
          <a:p>
            <a:pPr fontAlgn="auto">
              <a:spcAft>
                <a:spcPts val="0"/>
              </a:spcAft>
              <a:defRPr/>
            </a:pPr>
            <a:r>
              <a:rPr lang="en-GB" altLang="en-US" dirty="0"/>
              <a:t>The Model for Improvement (MFI)</a:t>
            </a:r>
          </a:p>
        </p:txBody>
      </p:sp>
      <p:grpSp>
        <p:nvGrpSpPr>
          <p:cNvPr id="20" name="Group 19">
            <a:extLst>
              <a:ext uri="{FF2B5EF4-FFF2-40B4-BE49-F238E27FC236}">
                <a16:creationId xmlns:a16="http://schemas.microsoft.com/office/drawing/2014/main" id="{9BCBF9F1-8B72-498B-842E-AB37091361B0}"/>
              </a:ext>
            </a:extLst>
          </p:cNvPr>
          <p:cNvGrpSpPr>
            <a:grpSpLocks/>
          </p:cNvGrpSpPr>
          <p:nvPr/>
        </p:nvGrpSpPr>
        <p:grpSpPr bwMode="auto">
          <a:xfrm>
            <a:off x="779283" y="1082968"/>
            <a:ext cx="2508221" cy="1241425"/>
            <a:chOff x="287957" y="1449388"/>
            <a:chExt cx="3097213" cy="1655762"/>
          </a:xfrm>
        </p:grpSpPr>
        <p:pic>
          <p:nvPicPr>
            <p:cNvPr id="291857" name="Picture 4" descr="C:\Documents and Settings\alisonh\Local Settings\Temporary Internet Files\Content.IE5\APDPZWPW\MP900385807[1].jpg">
              <a:extLst>
                <a:ext uri="{FF2B5EF4-FFF2-40B4-BE49-F238E27FC236}">
                  <a16:creationId xmlns:a16="http://schemas.microsoft.com/office/drawing/2014/main" id="{25E70BB8-0A79-4506-85FD-35E5259A0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957" y="1449388"/>
              <a:ext cx="2336801"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a:extLst>
                <a:ext uri="{FF2B5EF4-FFF2-40B4-BE49-F238E27FC236}">
                  <a16:creationId xmlns:a16="http://schemas.microsoft.com/office/drawing/2014/main" id="{1909C3D0-9071-440E-BA23-FBB7089D85D6}"/>
                </a:ext>
              </a:extLst>
            </p:cNvPr>
            <p:cNvSpPr/>
            <p:nvPr/>
          </p:nvSpPr>
          <p:spPr>
            <a:xfrm>
              <a:off x="2665380" y="1953316"/>
              <a:ext cx="719790" cy="578034"/>
            </a:xfrm>
            <a:prstGeom prst="rightArrow">
              <a:avLst/>
            </a:prstGeom>
            <a:solidFill>
              <a:srgbClr val="BBE0E3"/>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endParaRPr lang="en-GB" kern="0">
                <a:solidFill>
                  <a:srgbClr val="FFFFFF"/>
                </a:solidFill>
                <a:latin typeface="Arial"/>
                <a:ea typeface="ＭＳ Ｐゴシック" pitchFamily="34" charset="-128"/>
                <a:cs typeface="+mn-cs"/>
              </a:endParaRPr>
            </a:p>
          </p:txBody>
        </p:sp>
      </p:grpSp>
      <p:pic>
        <p:nvPicPr>
          <p:cNvPr id="291847" name="Picture 2" descr="s_02_mfi_nofill_03">
            <a:extLst>
              <a:ext uri="{FF2B5EF4-FFF2-40B4-BE49-F238E27FC236}">
                <a16:creationId xmlns:a16="http://schemas.microsoft.com/office/drawing/2014/main" id="{09C118F0-F53C-4293-9530-F13C04B867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451" y="485777"/>
            <a:ext cx="2680299"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4">
            <a:extLst>
              <a:ext uri="{FF2B5EF4-FFF2-40B4-BE49-F238E27FC236}">
                <a16:creationId xmlns:a16="http://schemas.microsoft.com/office/drawing/2014/main" id="{B83D18B6-9D61-428B-9221-0869AFC74CA9}"/>
              </a:ext>
            </a:extLst>
          </p:cNvPr>
          <p:cNvSpPr txBox="1">
            <a:spLocks noChangeArrowheads="1"/>
          </p:cNvSpPr>
          <p:nvPr/>
        </p:nvSpPr>
        <p:spPr bwMode="auto">
          <a:xfrm>
            <a:off x="6891338" y="979488"/>
            <a:ext cx="620712" cy="368300"/>
          </a:xfrm>
          <a:prstGeom prst="rect">
            <a:avLst/>
          </a:prstGeom>
          <a:solidFill>
            <a:schemeClr val="accent1">
              <a:lumMod val="40000"/>
              <a:lumOff val="60000"/>
            </a:schemeClr>
          </a:solid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b="1" dirty="0">
                <a:solidFill>
                  <a:prstClr val="black"/>
                </a:solidFill>
                <a:ea typeface="ＭＳ Ｐゴシック" pitchFamily="34" charset="-128"/>
              </a:rPr>
              <a:t>Aim</a:t>
            </a:r>
          </a:p>
        </p:txBody>
      </p:sp>
      <p:sp>
        <p:nvSpPr>
          <p:cNvPr id="25" name="Text Box 5">
            <a:extLst>
              <a:ext uri="{FF2B5EF4-FFF2-40B4-BE49-F238E27FC236}">
                <a16:creationId xmlns:a16="http://schemas.microsoft.com/office/drawing/2014/main" id="{BB28AC7D-3D93-4F96-91BC-7D348AAEA7AD}"/>
              </a:ext>
            </a:extLst>
          </p:cNvPr>
          <p:cNvSpPr txBox="1">
            <a:spLocks noChangeArrowheads="1"/>
          </p:cNvSpPr>
          <p:nvPr/>
        </p:nvSpPr>
        <p:spPr bwMode="auto">
          <a:xfrm>
            <a:off x="6591300" y="1519238"/>
            <a:ext cx="1249363" cy="369887"/>
          </a:xfrm>
          <a:prstGeom prst="rect">
            <a:avLst/>
          </a:prstGeom>
          <a:solidFill>
            <a:schemeClr val="accent1">
              <a:lumMod val="40000"/>
              <a:lumOff val="60000"/>
            </a:schemeClr>
          </a:solid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b="1" dirty="0">
                <a:solidFill>
                  <a:prstClr val="black"/>
                </a:solidFill>
                <a:ea typeface="ＭＳ Ｐゴシック" pitchFamily="34" charset="-128"/>
              </a:rPr>
              <a:t>Measures</a:t>
            </a:r>
          </a:p>
        </p:txBody>
      </p:sp>
      <p:sp>
        <p:nvSpPr>
          <p:cNvPr id="26" name="Text Box 6">
            <a:extLst>
              <a:ext uri="{FF2B5EF4-FFF2-40B4-BE49-F238E27FC236}">
                <a16:creationId xmlns:a16="http://schemas.microsoft.com/office/drawing/2014/main" id="{814AC3AF-3DAA-4EA0-8EF2-21B4B7F77879}"/>
              </a:ext>
            </a:extLst>
          </p:cNvPr>
          <p:cNvSpPr txBox="1">
            <a:spLocks noChangeArrowheads="1"/>
          </p:cNvSpPr>
          <p:nvPr/>
        </p:nvSpPr>
        <p:spPr bwMode="auto">
          <a:xfrm>
            <a:off x="6651625" y="2058988"/>
            <a:ext cx="1158875" cy="369887"/>
          </a:xfrm>
          <a:prstGeom prst="rect">
            <a:avLst/>
          </a:prstGeom>
          <a:solidFill>
            <a:schemeClr val="accent1">
              <a:lumMod val="40000"/>
              <a:lumOff val="60000"/>
            </a:schemeClr>
          </a:solid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b="1" dirty="0">
                <a:solidFill>
                  <a:prstClr val="black"/>
                </a:solidFill>
                <a:ea typeface="ＭＳ Ｐゴシック" pitchFamily="34" charset="-128"/>
              </a:rPr>
              <a:t>Changes</a:t>
            </a:r>
          </a:p>
        </p:txBody>
      </p:sp>
      <p:sp>
        <p:nvSpPr>
          <p:cNvPr id="27" name="Text Box 7">
            <a:extLst>
              <a:ext uri="{FF2B5EF4-FFF2-40B4-BE49-F238E27FC236}">
                <a16:creationId xmlns:a16="http://schemas.microsoft.com/office/drawing/2014/main" id="{B59D5DF5-5348-4450-9523-8E72FB20B397}"/>
              </a:ext>
            </a:extLst>
          </p:cNvPr>
          <p:cNvSpPr txBox="1">
            <a:spLocks noChangeArrowheads="1"/>
          </p:cNvSpPr>
          <p:nvPr/>
        </p:nvSpPr>
        <p:spPr bwMode="auto">
          <a:xfrm>
            <a:off x="6591300" y="3657600"/>
            <a:ext cx="1128713" cy="369888"/>
          </a:xfrm>
          <a:prstGeom prst="rect">
            <a:avLst/>
          </a:prstGeom>
          <a:solidFill>
            <a:schemeClr val="accent1">
              <a:lumMod val="40000"/>
              <a:lumOff val="60000"/>
            </a:schemeClr>
          </a:solid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b="1" dirty="0">
                <a:solidFill>
                  <a:prstClr val="black"/>
                </a:solidFill>
                <a:ea typeface="ＭＳ Ｐゴシック" pitchFamily="34" charset="-128"/>
              </a:rPr>
              <a:t>Testing</a:t>
            </a:r>
          </a:p>
        </p:txBody>
      </p:sp>
      <p:grpSp>
        <p:nvGrpSpPr>
          <p:cNvPr id="28" name="Group 27">
            <a:extLst>
              <a:ext uri="{FF2B5EF4-FFF2-40B4-BE49-F238E27FC236}">
                <a16:creationId xmlns:a16="http://schemas.microsoft.com/office/drawing/2014/main" id="{E0E1C8BD-022B-40C5-AFB1-DAC28619FBB1}"/>
              </a:ext>
            </a:extLst>
          </p:cNvPr>
          <p:cNvGrpSpPr>
            <a:grpSpLocks/>
          </p:cNvGrpSpPr>
          <p:nvPr/>
        </p:nvGrpSpPr>
        <p:grpSpPr bwMode="auto">
          <a:xfrm>
            <a:off x="883729" y="3186615"/>
            <a:ext cx="2322513" cy="1295400"/>
            <a:chOff x="287957" y="4438650"/>
            <a:chExt cx="3097213" cy="1727200"/>
          </a:xfrm>
        </p:grpSpPr>
        <p:pic>
          <p:nvPicPr>
            <p:cNvPr id="291855" name="Picture 12" descr="http://image.shutterstock.com/display_pic_with_logo/418738/418738,1269959448,5/stock-photo-two-man-s-hands-in-offering-gesture-against-black-background-49902889.jpg">
              <a:extLst>
                <a:ext uri="{FF2B5EF4-FFF2-40B4-BE49-F238E27FC236}">
                  <a16:creationId xmlns:a16="http://schemas.microsoft.com/office/drawing/2014/main" id="{7B6D09B5-FD34-476D-93B0-0376D0B570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57" y="4438650"/>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ight Arrow 29">
              <a:extLst>
                <a:ext uri="{FF2B5EF4-FFF2-40B4-BE49-F238E27FC236}">
                  <a16:creationId xmlns:a16="http://schemas.microsoft.com/office/drawing/2014/main" id="{3B57B90D-9A47-44A2-A672-6C7D04BC1DDE}"/>
                </a:ext>
              </a:extLst>
            </p:cNvPr>
            <p:cNvSpPr/>
            <p:nvPr/>
          </p:nvSpPr>
          <p:spPr>
            <a:xfrm>
              <a:off x="2665380" y="4906433"/>
              <a:ext cx="719790" cy="575733"/>
            </a:xfrm>
            <a:prstGeom prst="rightArrow">
              <a:avLst/>
            </a:prstGeom>
            <a:solidFill>
              <a:srgbClr val="BBE0E3"/>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endParaRPr lang="en-GB" kern="0">
                <a:solidFill>
                  <a:srgbClr val="FFFFFF"/>
                </a:solidFill>
                <a:latin typeface="Arial"/>
                <a:ea typeface="ＭＳ Ｐゴシック" pitchFamily="34" charset="-128"/>
                <a:cs typeface="+mn-cs"/>
              </a:endParaRPr>
            </a:p>
          </p:txBody>
        </p:sp>
      </p:grpSp>
      <p:cxnSp>
        <p:nvCxnSpPr>
          <p:cNvPr id="32" name="Straight Connector 31">
            <a:extLst>
              <a:ext uri="{FF2B5EF4-FFF2-40B4-BE49-F238E27FC236}">
                <a16:creationId xmlns:a16="http://schemas.microsoft.com/office/drawing/2014/main" id="{C9D8C024-F13A-42CF-AB83-608A8EE58689}"/>
              </a:ext>
            </a:extLst>
          </p:cNvPr>
          <p:cNvCxnSpPr/>
          <p:nvPr/>
        </p:nvCxnSpPr>
        <p:spPr>
          <a:xfrm>
            <a:off x="-181155" y="2695366"/>
            <a:ext cx="9134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54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4294967295"/>
          </p:nvPr>
        </p:nvSpPr>
        <p:spPr>
          <a:xfrm>
            <a:off x="698269" y="1385456"/>
            <a:ext cx="7786255" cy="3077008"/>
          </a:xfrm>
        </p:spPr>
        <p:txBody>
          <a:bodyPr>
            <a:normAutofit lnSpcReduction="10000"/>
          </a:bodyPr>
          <a:lstStyle/>
          <a:p>
            <a:pPr marL="0" indent="0">
              <a:buNone/>
            </a:pPr>
            <a:r>
              <a:rPr lang="en-GB" altLang="en-US" dirty="0"/>
              <a:t>                </a:t>
            </a:r>
          </a:p>
          <a:p>
            <a:pPr marL="0" indent="0">
              <a:buNone/>
            </a:pPr>
            <a:r>
              <a:rPr lang="en-GB" altLang="en-US" b="1" dirty="0"/>
              <a:t>    </a:t>
            </a:r>
            <a:r>
              <a:rPr lang="en-GB" altLang="en-US" sz="2700" b="1" dirty="0"/>
              <a:t>It’s not the same as audit as we use it currently</a:t>
            </a:r>
          </a:p>
          <a:p>
            <a:pPr marL="0" indent="0">
              <a:buNone/>
            </a:pPr>
            <a:r>
              <a:rPr lang="en-GB" altLang="en-US" dirty="0"/>
              <a:t>It is about </a:t>
            </a:r>
            <a:r>
              <a:rPr lang="en-GB" altLang="en-US" dirty="0">
                <a:solidFill>
                  <a:srgbClr val="FF0000"/>
                </a:solidFill>
              </a:rPr>
              <a:t>continuous measurement  </a:t>
            </a:r>
            <a:r>
              <a:rPr lang="en-GB" altLang="en-US" dirty="0"/>
              <a:t>while </a:t>
            </a:r>
            <a:r>
              <a:rPr lang="en-GB" altLang="en-US" dirty="0" err="1"/>
              <a:t>thechanges</a:t>
            </a:r>
            <a:r>
              <a:rPr lang="en-GB" altLang="en-US" dirty="0"/>
              <a:t> are being applied rather than in two separate “</a:t>
            </a:r>
            <a:r>
              <a:rPr lang="en-GB" altLang="en-US" dirty="0">
                <a:solidFill>
                  <a:srgbClr val="FF0000"/>
                </a:solidFill>
              </a:rPr>
              <a:t>before-and-after</a:t>
            </a:r>
            <a:r>
              <a:rPr lang="en-GB" altLang="en-US" dirty="0"/>
              <a:t>” chunks. </a:t>
            </a:r>
          </a:p>
          <a:p>
            <a:pPr marL="0" indent="0">
              <a:buNone/>
            </a:pPr>
            <a:endParaRPr lang="en-GB" altLang="en-US" dirty="0"/>
          </a:p>
          <a:p>
            <a:pPr marL="0" indent="0">
              <a:buNone/>
            </a:pPr>
            <a:r>
              <a:rPr lang="en-GB" altLang="en-US" dirty="0"/>
              <a:t>           Create run charts and looks at trends </a:t>
            </a:r>
          </a:p>
        </p:txBody>
      </p:sp>
      <p:sp>
        <p:nvSpPr>
          <p:cNvPr id="2" name="Title 1"/>
          <p:cNvSpPr>
            <a:spLocks noGrp="1"/>
          </p:cNvSpPr>
          <p:nvPr>
            <p:ph type="title" idx="4294967295"/>
          </p:nvPr>
        </p:nvSpPr>
        <p:spPr>
          <a:xfrm>
            <a:off x="0" y="206375"/>
            <a:ext cx="7666038" cy="692150"/>
          </a:xfrm>
        </p:spPr>
        <p:txBody>
          <a:bodyPr>
            <a:normAutofit fontScale="90000"/>
          </a:bodyPr>
          <a:lstStyle/>
          <a:p>
            <a:pPr>
              <a:defRPr/>
            </a:pPr>
            <a:r>
              <a:rPr lang="en-GB" sz="3100" dirty="0"/>
              <a:t>                              NOT  the Same as Audit</a:t>
            </a:r>
            <a:br>
              <a:rPr lang="en-GB" sz="3100" dirty="0"/>
            </a:br>
            <a:r>
              <a:rPr lang="en-GB" sz="3100" dirty="0"/>
              <a:t>                             </a:t>
            </a:r>
            <a:r>
              <a:rPr lang="en-GB" sz="2400" dirty="0"/>
              <a:t>Measurement  for Improvement</a:t>
            </a:r>
            <a:br>
              <a:rPr lang="en-GB" sz="2400" dirty="0"/>
            </a:br>
            <a:r>
              <a:rPr lang="en-GB" sz="2400" dirty="0"/>
              <a:t>                                      Collect small samples frequently </a:t>
            </a:r>
            <a:br>
              <a:rPr lang="en-GB" sz="2400" dirty="0"/>
            </a:br>
            <a:r>
              <a:rPr lang="en-GB" sz="2400" dirty="0"/>
              <a:t> </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9469" y="3691500"/>
            <a:ext cx="1964531"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33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4D1ACB6-94ED-468F-8130-CB2A488B7063}"/>
              </a:ext>
            </a:extLst>
          </p:cNvPr>
          <p:cNvSpPr>
            <a:spLocks noGrp="1"/>
          </p:cNvSpPr>
          <p:nvPr>
            <p:ph type="title" idx="4294967295"/>
          </p:nvPr>
        </p:nvSpPr>
        <p:spPr>
          <a:xfrm>
            <a:off x="4491037" y="357188"/>
            <a:ext cx="3509963" cy="1026319"/>
          </a:xfrm>
        </p:spPr>
        <p:txBody>
          <a:bodyPr/>
          <a:lstStyle/>
          <a:p>
            <a:pPr eaLnBrk="1" hangingPunct="1"/>
            <a:r>
              <a:rPr lang="en-GB" altLang="en-US" sz="2700" dirty="0">
                <a:ea typeface="ＭＳ Ｐゴシック" panose="020B0600070205080204" pitchFamily="34" charset="-128"/>
              </a:rPr>
              <a:t>Aim</a:t>
            </a:r>
            <a:r>
              <a:rPr lang="en-GB" altLang="en-US" sz="3000" dirty="0">
                <a:ea typeface="ＭＳ Ｐゴシック" panose="020B0600070205080204" pitchFamily="34" charset="-128"/>
              </a:rPr>
              <a:t> Statements – how much by when?</a:t>
            </a:r>
          </a:p>
        </p:txBody>
      </p:sp>
      <p:sp>
        <p:nvSpPr>
          <p:cNvPr id="7" name="Rectangle 3">
            <a:extLst>
              <a:ext uri="{FF2B5EF4-FFF2-40B4-BE49-F238E27FC236}">
                <a16:creationId xmlns:a16="http://schemas.microsoft.com/office/drawing/2014/main" id="{E199688C-3EB2-49DB-ABEC-D445C2CFD13C}"/>
              </a:ext>
            </a:extLst>
          </p:cNvPr>
          <p:cNvSpPr txBox="1">
            <a:spLocks noChangeArrowheads="1"/>
          </p:cNvSpPr>
          <p:nvPr/>
        </p:nvSpPr>
        <p:spPr bwMode="auto">
          <a:xfrm>
            <a:off x="2937164" y="1503760"/>
            <a:ext cx="3977986" cy="37147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marL="257175" indent="-257175">
              <a:spcBef>
                <a:spcPct val="20000"/>
              </a:spcBef>
              <a:defRPr/>
            </a:pPr>
            <a:r>
              <a:rPr lang="en-US" sz="1500" b="1" u="sng" kern="0" dirty="0">
                <a:solidFill>
                  <a:srgbClr val="3333CC"/>
                </a:solidFill>
                <a:latin typeface="Arial"/>
                <a:ea typeface="ＭＳ Ｐゴシック" charset="0"/>
                <a:cs typeface="ＭＳ Ｐゴシック" charset="0"/>
              </a:rPr>
              <a:t>AIM Content</a:t>
            </a:r>
            <a:r>
              <a:rPr lang="en-US" sz="1500" kern="0" dirty="0">
                <a:solidFill>
                  <a:srgbClr val="3333CC"/>
                </a:solidFill>
                <a:latin typeface="Arial"/>
                <a:ea typeface="ＭＳ Ｐゴシック" charset="0"/>
                <a:cs typeface="ＭＳ Ｐゴシック" charset="0"/>
              </a:rPr>
              <a:t> </a:t>
            </a:r>
          </a:p>
          <a:p>
            <a:pPr marL="557213" lvl="1" indent="-214313">
              <a:spcBef>
                <a:spcPct val="20000"/>
              </a:spcBef>
              <a:buFontTx/>
              <a:buChar char="•"/>
              <a:defRPr/>
            </a:pPr>
            <a:r>
              <a:rPr lang="en-US" sz="1350" kern="0" dirty="0">
                <a:solidFill>
                  <a:srgbClr val="092869"/>
                </a:solidFill>
                <a:latin typeface="Arial"/>
                <a:ea typeface="ＭＳ Ｐゴシック" charset="0"/>
              </a:rPr>
              <a:t>Explicit over arching description</a:t>
            </a:r>
          </a:p>
          <a:p>
            <a:pPr marL="557213" lvl="1" indent="-214313">
              <a:spcBef>
                <a:spcPct val="20000"/>
              </a:spcBef>
              <a:buFontTx/>
              <a:buChar char="•"/>
              <a:defRPr/>
            </a:pPr>
            <a:r>
              <a:rPr lang="en-US" sz="1350" kern="0" dirty="0">
                <a:solidFill>
                  <a:srgbClr val="092869"/>
                </a:solidFill>
                <a:latin typeface="Arial"/>
                <a:ea typeface="ＭＳ Ｐゴシック" charset="0"/>
              </a:rPr>
              <a:t>Specific actions or focus</a:t>
            </a:r>
          </a:p>
          <a:p>
            <a:pPr marL="557213" lvl="1" indent="-214313">
              <a:spcBef>
                <a:spcPct val="20000"/>
              </a:spcBef>
              <a:buFontTx/>
              <a:buChar char="•"/>
              <a:defRPr/>
            </a:pPr>
            <a:r>
              <a:rPr lang="en-US" sz="1350" kern="0" dirty="0">
                <a:solidFill>
                  <a:srgbClr val="092869"/>
                </a:solidFill>
                <a:latin typeface="Arial"/>
                <a:ea typeface="ＭＳ Ｐゴシック" charset="0"/>
              </a:rPr>
              <a:t>Goals</a:t>
            </a:r>
          </a:p>
          <a:p>
            <a:pPr marL="557213" lvl="1" indent="-214313">
              <a:spcBef>
                <a:spcPct val="20000"/>
              </a:spcBef>
              <a:defRPr/>
            </a:pPr>
            <a:endParaRPr lang="en-US" sz="1350" kern="0" dirty="0">
              <a:solidFill>
                <a:srgbClr val="000099"/>
              </a:solidFill>
              <a:latin typeface="Arial"/>
              <a:ea typeface="ＭＳ Ｐゴシック" charset="0"/>
            </a:endParaRPr>
          </a:p>
          <a:p>
            <a:pPr marL="557213" lvl="1" indent="-214313">
              <a:spcBef>
                <a:spcPct val="20000"/>
              </a:spcBef>
              <a:defRPr/>
            </a:pPr>
            <a:endParaRPr lang="en-US" sz="1350" kern="0" dirty="0">
              <a:solidFill>
                <a:srgbClr val="000099"/>
              </a:solidFill>
              <a:latin typeface="Arial"/>
              <a:ea typeface="ＭＳ Ｐゴシック" charset="0"/>
            </a:endParaRPr>
          </a:p>
          <a:p>
            <a:pPr marL="257175" indent="-257175">
              <a:spcBef>
                <a:spcPct val="20000"/>
              </a:spcBef>
              <a:defRPr/>
            </a:pPr>
            <a:r>
              <a:rPr lang="en-US" sz="1500" b="1" u="sng" kern="0" dirty="0">
                <a:solidFill>
                  <a:srgbClr val="3333CC"/>
                </a:solidFill>
                <a:latin typeface="Arial"/>
                <a:ea typeface="ＭＳ Ｐゴシック" charset="0"/>
                <a:cs typeface="ＭＳ Ｐゴシック" charset="0"/>
              </a:rPr>
              <a:t>AIM Characteristics</a:t>
            </a:r>
          </a:p>
          <a:p>
            <a:pPr marL="557213" lvl="1" indent="-214313">
              <a:spcBef>
                <a:spcPct val="20000"/>
              </a:spcBef>
              <a:buFontTx/>
              <a:buChar char="•"/>
              <a:defRPr/>
            </a:pPr>
            <a:r>
              <a:rPr lang="en-US" sz="1350" kern="0" dirty="0">
                <a:solidFill>
                  <a:srgbClr val="092869"/>
                </a:solidFill>
                <a:latin typeface="Arial"/>
                <a:ea typeface="ＭＳ Ｐゴシック" charset="0"/>
              </a:rPr>
              <a:t>Measurable (How good?)</a:t>
            </a:r>
          </a:p>
          <a:p>
            <a:pPr marL="557213" lvl="1" indent="-214313">
              <a:spcBef>
                <a:spcPct val="20000"/>
              </a:spcBef>
              <a:buFontTx/>
              <a:buChar char="•"/>
              <a:defRPr/>
            </a:pPr>
            <a:r>
              <a:rPr lang="en-US" sz="1350" kern="0" dirty="0">
                <a:solidFill>
                  <a:srgbClr val="092869"/>
                </a:solidFill>
                <a:latin typeface="Arial"/>
                <a:ea typeface="ＭＳ Ｐゴシック" charset="0"/>
              </a:rPr>
              <a:t>Time specific (By when?)</a:t>
            </a:r>
          </a:p>
          <a:p>
            <a:pPr marL="557213" lvl="1" indent="-214313">
              <a:spcBef>
                <a:spcPct val="20000"/>
              </a:spcBef>
              <a:buFontTx/>
              <a:buChar char="•"/>
              <a:defRPr/>
            </a:pPr>
            <a:r>
              <a:rPr lang="en-US" sz="1350" kern="0" dirty="0">
                <a:solidFill>
                  <a:srgbClr val="092869"/>
                </a:solidFill>
                <a:latin typeface="Arial"/>
                <a:ea typeface="ＭＳ Ｐゴシック" charset="0"/>
              </a:rPr>
              <a:t>Define participants and customers</a:t>
            </a:r>
          </a:p>
          <a:p>
            <a:pPr marL="257175" indent="-257175">
              <a:spcBef>
                <a:spcPct val="20000"/>
              </a:spcBef>
              <a:buFontTx/>
              <a:buChar char="•"/>
              <a:defRPr/>
            </a:pPr>
            <a:endParaRPr lang="en-US" sz="1500" kern="0" dirty="0">
              <a:solidFill>
                <a:srgbClr val="000099"/>
              </a:solidFill>
              <a:latin typeface="Arial"/>
              <a:ea typeface="ＭＳ Ｐゴシック" charset="0"/>
              <a:cs typeface="ＭＳ Ｐゴシック" charset="0"/>
            </a:endParaRPr>
          </a:p>
        </p:txBody>
      </p:sp>
      <p:pic>
        <p:nvPicPr>
          <p:cNvPr id="54276" name="Picture 7" descr="CheckMark">
            <a:extLst>
              <a:ext uri="{FF2B5EF4-FFF2-40B4-BE49-F238E27FC236}">
                <a16:creationId xmlns:a16="http://schemas.microsoft.com/office/drawing/2014/main" id="{EE5DC8D4-CE5A-4867-B230-935A222E3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241" y="1600200"/>
            <a:ext cx="91916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0" descr="CheckMark">
            <a:extLst>
              <a:ext uri="{FF2B5EF4-FFF2-40B4-BE49-F238E27FC236}">
                <a16:creationId xmlns:a16="http://schemas.microsoft.com/office/drawing/2014/main" id="{27E5DD7C-6DED-4C1F-8D97-F6FF032CE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085" y="2950369"/>
            <a:ext cx="973931"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aim">
            <a:extLst>
              <a:ext uri="{FF2B5EF4-FFF2-40B4-BE49-F238E27FC236}">
                <a16:creationId xmlns:a16="http://schemas.microsoft.com/office/drawing/2014/main" id="{22FACD2F-0234-478D-843D-2410EA221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640" y="1774826"/>
            <a:ext cx="1224568" cy="183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77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F59D3B-E4BB-4B3E-8AE3-03B9A83917A1}"/>
              </a:ext>
            </a:extLst>
          </p:cNvPr>
          <p:cNvSpPr>
            <a:spLocks noGrp="1"/>
          </p:cNvSpPr>
          <p:nvPr>
            <p:ph type="title"/>
          </p:nvPr>
        </p:nvSpPr>
        <p:spPr/>
        <p:txBody>
          <a:bodyPr/>
          <a:lstStyle/>
          <a:p>
            <a:r>
              <a:rPr lang="en-GB" dirty="0"/>
              <a:t>Aim Statements    </a:t>
            </a:r>
          </a:p>
        </p:txBody>
      </p:sp>
      <p:sp>
        <p:nvSpPr>
          <p:cNvPr id="5" name="Content Placeholder 4">
            <a:extLst>
              <a:ext uri="{FF2B5EF4-FFF2-40B4-BE49-F238E27FC236}">
                <a16:creationId xmlns:a16="http://schemas.microsoft.com/office/drawing/2014/main" id="{34F2E466-8491-414C-A777-DD0D2A9D2DD3}"/>
              </a:ext>
            </a:extLst>
          </p:cNvPr>
          <p:cNvSpPr>
            <a:spLocks noGrp="1"/>
          </p:cNvSpPr>
          <p:nvPr>
            <p:ph sz="half" idx="1"/>
          </p:nvPr>
        </p:nvSpPr>
        <p:spPr>
          <a:xfrm>
            <a:off x="468313" y="1006423"/>
            <a:ext cx="4038600" cy="3563198"/>
          </a:xfrm>
        </p:spPr>
        <p:txBody>
          <a:bodyPr/>
          <a:lstStyle/>
          <a:p>
            <a:pPr marL="0" indent="0">
              <a:buNone/>
            </a:pPr>
            <a:r>
              <a:rPr lang="en-GB" altLang="en-US" b="1" i="1" dirty="0">
                <a:solidFill>
                  <a:srgbClr val="7030A0"/>
                </a:solidFill>
                <a:latin typeface="Calibri" panose="020F0502020204030204" pitchFamily="34" charset="0"/>
                <a:cs typeface="Arial" panose="020B0604020202020204" pitchFamily="34" charset="0"/>
              </a:rPr>
              <a:t>High Risk Medications</a:t>
            </a:r>
          </a:p>
          <a:p>
            <a:pPr marL="0" indent="0">
              <a:buNone/>
            </a:pPr>
            <a:r>
              <a:rPr lang="en-GB" altLang="en-US" b="1" i="1" dirty="0">
                <a:solidFill>
                  <a:srgbClr val="000000"/>
                </a:solidFill>
                <a:latin typeface="Calibri" panose="020F0502020204030204" pitchFamily="34" charset="0"/>
                <a:cs typeface="Arial" panose="020B0604020202020204" pitchFamily="34" charset="0"/>
              </a:rPr>
              <a:t>‘By December 2016, the collaborative will achieve 90% compliance with the high risk medications care bundle’.</a:t>
            </a:r>
          </a:p>
          <a:p>
            <a:endParaRPr lang="en-GB" dirty="0"/>
          </a:p>
          <a:p>
            <a:endParaRPr lang="en-GB" dirty="0"/>
          </a:p>
        </p:txBody>
      </p:sp>
      <p:sp>
        <p:nvSpPr>
          <p:cNvPr id="6" name="Content Placeholder 5">
            <a:extLst>
              <a:ext uri="{FF2B5EF4-FFF2-40B4-BE49-F238E27FC236}">
                <a16:creationId xmlns:a16="http://schemas.microsoft.com/office/drawing/2014/main" id="{133DCC42-C2FC-41EA-820D-07C080C31CD5}"/>
              </a:ext>
            </a:extLst>
          </p:cNvPr>
          <p:cNvSpPr>
            <a:spLocks noGrp="1"/>
          </p:cNvSpPr>
          <p:nvPr>
            <p:ph sz="half" idx="2"/>
          </p:nvPr>
        </p:nvSpPr>
        <p:spPr>
          <a:xfrm>
            <a:off x="4695985" y="193728"/>
            <a:ext cx="4001927" cy="4455763"/>
          </a:xfrm>
        </p:spPr>
        <p:txBody>
          <a:bodyPr/>
          <a:lstStyle/>
          <a:p>
            <a:pPr marL="0" indent="0">
              <a:buNone/>
            </a:pPr>
            <a:endParaRPr lang="en-US" sz="2400" dirty="0"/>
          </a:p>
          <a:p>
            <a:pPr marL="0" indent="0">
              <a:buNone/>
            </a:pPr>
            <a:r>
              <a:rPr lang="en-US" b="1" i="1" dirty="0">
                <a:solidFill>
                  <a:srgbClr val="7030A0"/>
                </a:solidFill>
                <a:latin typeface="+mj-lt"/>
              </a:rPr>
              <a:t>Periodontal Prevention</a:t>
            </a:r>
          </a:p>
          <a:p>
            <a:pPr marL="0" indent="0">
              <a:buNone/>
            </a:pPr>
            <a:r>
              <a:rPr lang="en-US" b="1" i="1" dirty="0">
                <a:latin typeface="+mj-lt"/>
              </a:rPr>
              <a:t>By 31 March 2018, 85% of registered adult patients presenting for a routine examination, will have a preventative personal care plan communicated to them."</a:t>
            </a:r>
            <a:endParaRPr lang="en-GB" b="1" i="1" dirty="0">
              <a:latin typeface="+mj-l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6209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hange">
            <a:extLst>
              <a:ext uri="{FF2B5EF4-FFF2-40B4-BE49-F238E27FC236}">
                <a16:creationId xmlns:a16="http://schemas.microsoft.com/office/drawing/2014/main" id="{796B30E0-DD88-4938-9C28-582C5D2A9C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91141"/>
            <a:ext cx="3452345" cy="21440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8ED01F-3D42-48AE-947D-389D0B78E5C7}"/>
              </a:ext>
            </a:extLst>
          </p:cNvPr>
          <p:cNvSpPr txBox="1"/>
          <p:nvPr/>
        </p:nvSpPr>
        <p:spPr>
          <a:xfrm>
            <a:off x="683288" y="306475"/>
            <a:ext cx="3788228" cy="4247317"/>
          </a:xfrm>
          <a:prstGeom prst="rect">
            <a:avLst/>
          </a:prstGeom>
          <a:noFill/>
        </p:spPr>
        <p:txBody>
          <a:bodyPr wrap="square" rtlCol="0">
            <a:spAutoFit/>
          </a:bodyPr>
          <a:lstStyle/>
          <a:p>
            <a:r>
              <a:rPr lang="en-GB" b="1" dirty="0"/>
              <a:t>Planning the Project</a:t>
            </a:r>
          </a:p>
          <a:p>
            <a:endParaRPr lang="en-GB" dirty="0"/>
          </a:p>
          <a:p>
            <a:pPr marL="285750" indent="-285750">
              <a:buFont typeface="Arial" panose="020B0604020202020204" pitchFamily="34" charset="0"/>
              <a:buChar char="•"/>
            </a:pPr>
            <a:r>
              <a:rPr lang="en-GB" dirty="0"/>
              <a:t>Improvement mean things need to change</a:t>
            </a:r>
          </a:p>
          <a:p>
            <a:pPr marL="285750" indent="-285750">
              <a:buFont typeface="Arial" panose="020B0604020202020204" pitchFamily="34" charset="0"/>
              <a:buChar char="•"/>
            </a:pPr>
            <a:r>
              <a:rPr lang="en-GB" dirty="0"/>
              <a:t>You need to understand the system fully  to know what you can change</a:t>
            </a:r>
          </a:p>
          <a:p>
            <a:endParaRPr lang="en-GB" dirty="0"/>
          </a:p>
          <a:p>
            <a:r>
              <a:rPr lang="en-GB" b="1" dirty="0"/>
              <a:t>Tools used to plan for change;  </a:t>
            </a:r>
          </a:p>
          <a:p>
            <a:pPr marL="285750" indent="-285750">
              <a:buFont typeface="Arial" panose="020B0604020202020204" pitchFamily="34" charset="0"/>
              <a:buChar char="•"/>
            </a:pPr>
            <a:r>
              <a:rPr lang="en-GB" dirty="0"/>
              <a:t>Driver diagrams </a:t>
            </a:r>
          </a:p>
          <a:p>
            <a:pPr marL="285750" indent="-285750">
              <a:buFont typeface="Arial" panose="020B0604020202020204" pitchFamily="34" charset="0"/>
              <a:buChar char="•"/>
            </a:pPr>
            <a:r>
              <a:rPr lang="en-GB" dirty="0"/>
              <a:t>Fish bone diagrams</a:t>
            </a:r>
          </a:p>
          <a:p>
            <a:pPr marL="285750" indent="-285750">
              <a:buFont typeface="Arial" panose="020B0604020202020204" pitchFamily="34" charset="0"/>
              <a:buChar char="•"/>
            </a:pPr>
            <a:r>
              <a:rPr lang="en-GB" dirty="0"/>
              <a:t>Theory of profound knowledge</a:t>
            </a:r>
          </a:p>
          <a:p>
            <a:pPr marL="285750" indent="-285750">
              <a:buFont typeface="Arial" panose="020B0604020202020204" pitchFamily="34" charset="0"/>
              <a:buChar char="•"/>
            </a:pPr>
            <a:r>
              <a:rPr lang="en-GB" dirty="0"/>
              <a:t>Force field analysis </a:t>
            </a:r>
          </a:p>
          <a:p>
            <a:endParaRPr lang="en-GB" dirty="0"/>
          </a:p>
          <a:p>
            <a:endParaRPr lang="en-GB" dirty="0"/>
          </a:p>
          <a:p>
            <a:endParaRPr lang="en-GB" dirty="0"/>
          </a:p>
        </p:txBody>
      </p:sp>
      <p:sp>
        <p:nvSpPr>
          <p:cNvPr id="4" name="TextBox 3">
            <a:extLst>
              <a:ext uri="{FF2B5EF4-FFF2-40B4-BE49-F238E27FC236}">
                <a16:creationId xmlns:a16="http://schemas.microsoft.com/office/drawing/2014/main" id="{EEECE8BD-1383-4CF9-8BA8-55B771D095AE}"/>
              </a:ext>
            </a:extLst>
          </p:cNvPr>
          <p:cNvSpPr txBox="1"/>
          <p:nvPr/>
        </p:nvSpPr>
        <p:spPr>
          <a:xfrm>
            <a:off x="4124848" y="3275763"/>
            <a:ext cx="4361674" cy="923330"/>
          </a:xfrm>
          <a:prstGeom prst="rect">
            <a:avLst/>
          </a:prstGeom>
          <a:noFill/>
        </p:spPr>
        <p:txBody>
          <a:bodyPr wrap="square" rtlCol="0">
            <a:spAutoFit/>
          </a:bodyPr>
          <a:lstStyle/>
          <a:p>
            <a:r>
              <a:rPr lang="en-GB" dirty="0"/>
              <a:t>Changes should make it easier to do the right thing every time for patients and the dental team</a:t>
            </a:r>
          </a:p>
        </p:txBody>
      </p:sp>
    </p:spTree>
    <p:extLst>
      <p:ext uri="{BB962C8B-B14F-4D97-AF65-F5344CB8AC3E}">
        <p14:creationId xmlns:p14="http://schemas.microsoft.com/office/powerpoint/2010/main" val="229542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_02_mfi_nofill_03">
            <a:extLst>
              <a:ext uri="{FF2B5EF4-FFF2-40B4-BE49-F238E27FC236}">
                <a16:creationId xmlns:a16="http://schemas.microsoft.com/office/drawing/2014/main" id="{8F14014D-CDFD-421A-A709-1D629C542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46" y="330679"/>
            <a:ext cx="2645569" cy="426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measure for improvement">
            <a:extLst>
              <a:ext uri="{FF2B5EF4-FFF2-40B4-BE49-F238E27FC236}">
                <a16:creationId xmlns:a16="http://schemas.microsoft.com/office/drawing/2014/main" id="{C1661148-F466-43D6-ACEB-56B8FBF6B41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F1856A46-0D01-4633-AE2E-31744DE618B9}"/>
                  </a:ext>
                </a:extLst>
              </p14:cNvPr>
              <p14:cNvContentPartPr/>
              <p14:nvPr/>
            </p14:nvContentPartPr>
            <p14:xfrm>
              <a:off x="4616476" y="1285713"/>
              <a:ext cx="360" cy="360"/>
            </p14:xfrm>
          </p:contentPart>
        </mc:Choice>
        <mc:Fallback xmlns="">
          <p:pic>
            <p:nvPicPr>
              <p:cNvPr id="8" name="Ink 7">
                <a:extLst>
                  <a:ext uri="{FF2B5EF4-FFF2-40B4-BE49-F238E27FC236}">
                    <a16:creationId xmlns:a16="http://schemas.microsoft.com/office/drawing/2014/main" id="{F1856A46-0D01-4633-AE2E-31744DE618B9}"/>
                  </a:ext>
                </a:extLst>
              </p:cNvPr>
              <p:cNvPicPr/>
              <p:nvPr/>
            </p:nvPicPr>
            <p:blipFill>
              <a:blip r:embed="rId5"/>
              <a:stretch>
                <a:fillRect/>
              </a:stretch>
            </p:blipFill>
            <p:spPr>
              <a:xfrm>
                <a:off x="4607476" y="1276713"/>
                <a:ext cx="18000" cy="18000"/>
              </a:xfrm>
              <a:prstGeom prst="rect">
                <a:avLst/>
              </a:prstGeom>
            </p:spPr>
          </p:pic>
        </mc:Fallback>
      </mc:AlternateContent>
      <p:cxnSp>
        <p:nvCxnSpPr>
          <p:cNvPr id="10" name="Straight Arrow Connector 9">
            <a:extLst>
              <a:ext uri="{FF2B5EF4-FFF2-40B4-BE49-F238E27FC236}">
                <a16:creationId xmlns:a16="http://schemas.microsoft.com/office/drawing/2014/main" id="{1995C837-D7B0-4FF7-B614-B002C347D19F}"/>
              </a:ext>
            </a:extLst>
          </p:cNvPr>
          <p:cNvCxnSpPr/>
          <p:nvPr/>
        </p:nvCxnSpPr>
        <p:spPr>
          <a:xfrm>
            <a:off x="2883845" y="1382688"/>
            <a:ext cx="1845426" cy="615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5387A5D-902D-4B81-954A-405153F11778}"/>
              </a:ext>
            </a:extLst>
          </p:cNvPr>
          <p:cNvSpPr/>
          <p:nvPr/>
        </p:nvSpPr>
        <p:spPr>
          <a:xfrm>
            <a:off x="637309" y="1224741"/>
            <a:ext cx="2305396" cy="4655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measuring tape">
            <a:extLst>
              <a:ext uri="{FF2B5EF4-FFF2-40B4-BE49-F238E27FC236}">
                <a16:creationId xmlns:a16="http://schemas.microsoft.com/office/drawing/2014/main" id="{95BF5EC6-5CC3-4232-9F18-99A4BE2FD1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9241" y="825357"/>
            <a:ext cx="2604394" cy="1898793"/>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7D7D36BF-F07E-441D-B38E-E51954BFB119}"/>
              </a:ext>
            </a:extLst>
          </p:cNvPr>
          <p:cNvSpPr/>
          <p:nvPr/>
        </p:nvSpPr>
        <p:spPr>
          <a:xfrm>
            <a:off x="676102" y="1751225"/>
            <a:ext cx="2443942" cy="4655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37AB49FE-1D39-485B-AF24-9AE7B4416BD7}"/>
              </a:ext>
            </a:extLst>
          </p:cNvPr>
          <p:cNvCxnSpPr/>
          <p:nvPr/>
        </p:nvCxnSpPr>
        <p:spPr>
          <a:xfrm>
            <a:off x="3120044" y="2014444"/>
            <a:ext cx="1950720" cy="2078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4" name="Picture 10" descr="Image result for predict">
            <a:extLst>
              <a:ext uri="{FF2B5EF4-FFF2-40B4-BE49-F238E27FC236}">
                <a16:creationId xmlns:a16="http://schemas.microsoft.com/office/drawing/2014/main" id="{1CC6CF07-4C1C-4D79-A747-40B49E2E11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7145" y="3241827"/>
            <a:ext cx="2854812" cy="1901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5A32B5-D272-4608-B47B-0D1F3DB16ADA}"/>
              </a:ext>
            </a:extLst>
          </p:cNvPr>
          <p:cNvSpPr txBox="1"/>
          <p:nvPr/>
        </p:nvSpPr>
        <p:spPr>
          <a:xfrm>
            <a:off x="4933508" y="138545"/>
            <a:ext cx="3506682" cy="707886"/>
          </a:xfrm>
          <a:prstGeom prst="rect">
            <a:avLst/>
          </a:prstGeom>
          <a:noFill/>
        </p:spPr>
        <p:txBody>
          <a:bodyPr wrap="square" rtlCol="0">
            <a:spAutoFit/>
          </a:bodyPr>
          <a:lstStyle/>
          <a:p>
            <a:r>
              <a:rPr lang="en-GB" sz="2000" b="1" dirty="0"/>
              <a:t>The Crux of the Matter Measurement is key </a:t>
            </a:r>
          </a:p>
        </p:txBody>
      </p:sp>
      <p:sp>
        <p:nvSpPr>
          <p:cNvPr id="4" name="TextBox 3">
            <a:extLst>
              <a:ext uri="{FF2B5EF4-FFF2-40B4-BE49-F238E27FC236}">
                <a16:creationId xmlns:a16="http://schemas.microsoft.com/office/drawing/2014/main" id="{030F48C6-D2A2-44A5-B6CD-B3EFAFABDCB3}"/>
              </a:ext>
            </a:extLst>
          </p:cNvPr>
          <p:cNvSpPr txBox="1"/>
          <p:nvPr/>
        </p:nvSpPr>
        <p:spPr>
          <a:xfrm>
            <a:off x="6140336" y="4092626"/>
            <a:ext cx="986442" cy="369332"/>
          </a:xfrm>
          <a:prstGeom prst="rect">
            <a:avLst/>
          </a:prstGeom>
          <a:noFill/>
        </p:spPr>
        <p:txBody>
          <a:bodyPr wrap="square" rtlCol="0">
            <a:spAutoFit/>
          </a:bodyPr>
          <a:lstStyle/>
          <a:p>
            <a:r>
              <a:rPr lang="en-GB" dirty="0"/>
              <a:t>PREDICT</a:t>
            </a:r>
          </a:p>
        </p:txBody>
      </p:sp>
    </p:spTree>
    <p:extLst>
      <p:ext uri="{BB962C8B-B14F-4D97-AF65-F5344CB8AC3E}">
        <p14:creationId xmlns:p14="http://schemas.microsoft.com/office/powerpoint/2010/main" val="166250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measure for improvement">
            <a:extLst>
              <a:ext uri="{FF2B5EF4-FFF2-40B4-BE49-F238E27FC236}">
                <a16:creationId xmlns:a16="http://schemas.microsoft.com/office/drawing/2014/main" id="{648F0CCC-07C9-435D-A113-8DA99849E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496" y="-43841"/>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34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Placeholder 5">
            <a:extLst>
              <a:ext uri="{FF2B5EF4-FFF2-40B4-BE49-F238E27FC236}">
                <a16:creationId xmlns:a16="http://schemas.microsoft.com/office/drawing/2014/main" id="{A7F6CBF2-2A91-40F6-9865-F3282ED2CAB8}"/>
              </a:ext>
            </a:extLst>
          </p:cNvPr>
          <p:cNvSpPr txBox="1">
            <a:spLocks/>
          </p:cNvSpPr>
          <p:nvPr/>
        </p:nvSpPr>
        <p:spPr bwMode="auto">
          <a:xfrm>
            <a:off x="6629400" y="914400"/>
            <a:ext cx="2514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547688" indent="-27305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822325" indent="-2286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096963" indent="-2286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1371600" indent="-2286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18288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2860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27432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2004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endParaRPr lang="en-GB" altLang="en-US"/>
          </a:p>
        </p:txBody>
      </p:sp>
      <p:sp>
        <p:nvSpPr>
          <p:cNvPr id="200707" name="Title 1">
            <a:extLst>
              <a:ext uri="{FF2B5EF4-FFF2-40B4-BE49-F238E27FC236}">
                <a16:creationId xmlns:a16="http://schemas.microsoft.com/office/drawing/2014/main" id="{4212358C-7559-4B93-96E8-35304CFA7588}"/>
              </a:ext>
            </a:extLst>
          </p:cNvPr>
          <p:cNvSpPr txBox="1">
            <a:spLocks noChangeArrowheads="1"/>
          </p:cNvSpPr>
          <p:nvPr/>
        </p:nvSpPr>
        <p:spPr bwMode="auto">
          <a:xfrm>
            <a:off x="457200" y="438150"/>
            <a:ext cx="67325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547688" indent="-273050" defTabSz="68580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822325" indent="-228600" defTabSz="6858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096963" indent="-228600" defTabSz="6858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1371600" indent="-228600" defTabSz="6858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18288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2860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27432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2004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lnSpc>
                <a:spcPct val="90000"/>
              </a:lnSpc>
              <a:spcBef>
                <a:spcPct val="0"/>
              </a:spcBef>
              <a:buClrTx/>
              <a:buSzTx/>
              <a:buFontTx/>
              <a:buNone/>
            </a:pPr>
            <a:r>
              <a:rPr lang="en-GB" altLang="en-US" sz="2800" b="1" dirty="0">
                <a:solidFill>
                  <a:srgbClr val="000000"/>
                </a:solidFill>
                <a:latin typeface="Calibri Light" panose="020F0302020204030204" pitchFamily="34" charset="0"/>
              </a:rPr>
              <a:t>One way to measure -Care Bundles </a:t>
            </a:r>
            <a:br>
              <a:rPr lang="en-GB" altLang="en-US" sz="2800" b="1" dirty="0">
                <a:solidFill>
                  <a:srgbClr val="000000"/>
                </a:solidFill>
                <a:latin typeface="Calibri Light" panose="020F0302020204030204" pitchFamily="34" charset="0"/>
              </a:rPr>
            </a:br>
            <a:r>
              <a:rPr lang="en-GB" altLang="en-US" sz="2800" b="1" dirty="0">
                <a:solidFill>
                  <a:srgbClr val="000000"/>
                </a:solidFill>
                <a:latin typeface="Calibri Light" panose="020F0302020204030204" pitchFamily="34" charset="0"/>
              </a:rPr>
              <a:t>Learning to choose the right question!!!</a:t>
            </a:r>
          </a:p>
        </p:txBody>
      </p:sp>
      <p:pic>
        <p:nvPicPr>
          <p:cNvPr id="200708" name="Content Placeholder 3">
            <a:extLst>
              <a:ext uri="{FF2B5EF4-FFF2-40B4-BE49-F238E27FC236}">
                <a16:creationId xmlns:a16="http://schemas.microsoft.com/office/drawing/2014/main" id="{A606CA3A-13F0-467A-8A6F-B5D57F989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070" y="1450975"/>
            <a:ext cx="7444946"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65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altLang="en-US" sz="2400" dirty="0"/>
              <a:t>SPSP- QI and Patient Safety </a:t>
            </a:r>
            <a:br>
              <a:rPr lang="en-GB" altLang="en-US" sz="2400" dirty="0"/>
            </a:br>
            <a:r>
              <a:rPr lang="en-GB" altLang="en-US" sz="2400" dirty="0"/>
              <a:t>Scotland Ahead of the Pack?</a:t>
            </a:r>
          </a:p>
        </p:txBody>
      </p:sp>
      <p:pic>
        <p:nvPicPr>
          <p:cNvPr id="7" name="Picture 1" descr="SPSP_Logo_CMYK.png"/>
          <p:cNvPicPr>
            <a:picLocks noGrp="1" noChangeAspect="1"/>
          </p:cNvPicPr>
          <p:nvPr>
            <p:ph sz="quarter" idx="1"/>
          </p:nvPr>
        </p:nvPicPr>
        <p:blipFill>
          <a:blip r:embed="rId3" cstate="print"/>
          <a:stretch>
            <a:fillRect/>
          </a:stretch>
        </p:blipFill>
        <p:spPr bwMode="auto">
          <a:xfrm>
            <a:off x="2658184" y="2565245"/>
            <a:ext cx="2097028" cy="1234443"/>
          </a:xfrm>
          <a:prstGeom prst="rect">
            <a:avLst/>
          </a:prstGeom>
          <a:noFill/>
          <a:ln w="9525">
            <a:noFill/>
            <a:miter lim="800000"/>
            <a:headEnd/>
            <a:tailEnd/>
          </a:ln>
        </p:spPr>
      </p:pic>
      <p:sp>
        <p:nvSpPr>
          <p:cNvPr id="4" name="Content Placeholder 3"/>
          <p:cNvSpPr>
            <a:spLocks noGrp="1"/>
          </p:cNvSpPr>
          <p:nvPr>
            <p:ph sz="half" idx="4294967295"/>
          </p:nvPr>
        </p:nvSpPr>
        <p:spPr>
          <a:xfrm>
            <a:off x="4687147" y="2135188"/>
            <a:ext cx="4456853" cy="2638425"/>
          </a:xfrm>
        </p:spPr>
        <p:txBody>
          <a:bodyPr/>
          <a:lstStyle/>
          <a:p>
            <a:pPr eaLnBrk="1" hangingPunct="1">
              <a:buFontTx/>
              <a:buNone/>
            </a:pPr>
            <a:r>
              <a:rPr lang="en-US" altLang="en-US" sz="1800" b="1" dirty="0"/>
              <a:t>    Ambition </a:t>
            </a:r>
          </a:p>
          <a:p>
            <a:pPr eaLnBrk="1" hangingPunct="1">
              <a:buNone/>
            </a:pPr>
            <a:r>
              <a:rPr lang="en-US" altLang="en-US" sz="1350" dirty="0"/>
              <a:t>	</a:t>
            </a:r>
            <a:r>
              <a:rPr lang="en-US" altLang="en-US" sz="1350" b="1" dirty="0"/>
              <a:t>To reduce the number of events which cause harm to people from healthcare delivered in any  care setting</a:t>
            </a:r>
            <a:r>
              <a:rPr lang="en-US" altLang="en-US" sz="1350" dirty="0"/>
              <a:t>.</a:t>
            </a:r>
          </a:p>
          <a:p>
            <a:pPr>
              <a:buFontTx/>
              <a:buNone/>
              <a:defRPr/>
            </a:pPr>
            <a:r>
              <a:rPr lang="en-GB" sz="1350" dirty="0"/>
              <a:t>              </a:t>
            </a:r>
            <a:r>
              <a:rPr lang="en-GB" sz="1350" b="1" dirty="0"/>
              <a:t>Acute                                 2008-</a:t>
            </a:r>
          </a:p>
          <a:p>
            <a:pPr>
              <a:buFontTx/>
              <a:buNone/>
              <a:defRPr/>
            </a:pPr>
            <a:r>
              <a:rPr lang="en-GB" sz="1350" b="1" dirty="0"/>
              <a:t>             1yr Care    GMP               2011-</a:t>
            </a:r>
          </a:p>
          <a:p>
            <a:pPr>
              <a:buFontTx/>
              <a:buNone/>
              <a:defRPr/>
            </a:pPr>
            <a:r>
              <a:rPr lang="en-GB" sz="1350" b="1" dirty="0"/>
              <a:t>              Pharmacy                         2014</a:t>
            </a:r>
          </a:p>
          <a:p>
            <a:pPr>
              <a:buFontTx/>
              <a:buNone/>
              <a:defRPr/>
            </a:pPr>
            <a:r>
              <a:rPr lang="en-GB" sz="1350" dirty="0"/>
              <a:t>              </a:t>
            </a:r>
            <a:r>
              <a:rPr lang="en-GB" sz="1350" b="1" dirty="0">
                <a:solidFill>
                  <a:srgbClr val="FF0000"/>
                </a:solidFill>
              </a:rPr>
              <a:t>GDS                                    2016</a:t>
            </a:r>
          </a:p>
        </p:txBody>
      </p:sp>
      <p:pic>
        <p:nvPicPr>
          <p:cNvPr id="56325" name="Picture 5" descr="rugby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4518" y="479326"/>
            <a:ext cx="2642341" cy="14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0.jpg"/>
          <p:cNvPicPr>
            <a:picLocks noChangeAspect="1"/>
          </p:cNvPicPr>
          <p:nvPr/>
        </p:nvPicPr>
        <p:blipFill>
          <a:blip r:embed="rId5" cstate="print"/>
          <a:srcRect/>
          <a:stretch>
            <a:fillRect/>
          </a:stretch>
        </p:blipFill>
        <p:spPr bwMode="auto">
          <a:xfrm>
            <a:off x="120962" y="1782397"/>
            <a:ext cx="1858644" cy="1394296"/>
          </a:xfrm>
          <a:prstGeom prst="rect">
            <a:avLst/>
          </a:prstGeom>
          <a:noFill/>
          <a:ln w="9525">
            <a:noFill/>
            <a:miter lim="800000"/>
            <a:headEnd/>
            <a:tailEnd/>
          </a:ln>
        </p:spPr>
      </p:pic>
      <p:sp>
        <p:nvSpPr>
          <p:cNvPr id="5" name="Rectangle 4"/>
          <p:cNvSpPr/>
          <p:nvPr/>
        </p:nvSpPr>
        <p:spPr>
          <a:xfrm>
            <a:off x="1979606" y="2017753"/>
            <a:ext cx="5298187" cy="2585323"/>
          </a:xfrm>
          <a:prstGeom prst="rect">
            <a:avLst/>
          </a:prstGeom>
        </p:spPr>
        <p:txBody>
          <a:bodyPr wrap="square">
            <a:spAutoFit/>
          </a:bodyPr>
          <a:lstStyle/>
          <a:p>
            <a:endParaRPr lang="en-GB" sz="1350" dirty="0"/>
          </a:p>
          <a:p>
            <a:endParaRPr lang="en-GB" sz="1350" dirty="0"/>
          </a:p>
          <a:p>
            <a:endParaRPr lang="en-GB" sz="1350" dirty="0"/>
          </a:p>
          <a:p>
            <a:endParaRPr lang="en-GB" sz="1350" dirty="0"/>
          </a:p>
          <a:p>
            <a:endParaRPr lang="en-GB" b="1" dirty="0"/>
          </a:p>
          <a:p>
            <a:r>
              <a:rPr lang="en-GB" b="1" dirty="0"/>
              <a:t>Aim</a:t>
            </a:r>
          </a:p>
          <a:p>
            <a:r>
              <a:rPr lang="en-GB" b="1" dirty="0">
                <a:solidFill>
                  <a:srgbClr val="004B8D"/>
                </a:solidFill>
              </a:rPr>
              <a:t>Safe, </a:t>
            </a:r>
          </a:p>
          <a:p>
            <a:r>
              <a:rPr lang="en-GB" b="1" dirty="0">
                <a:solidFill>
                  <a:srgbClr val="004B8D"/>
                </a:solidFill>
              </a:rPr>
              <a:t>Effective </a:t>
            </a:r>
          </a:p>
          <a:p>
            <a:r>
              <a:rPr lang="en-GB" b="1" dirty="0">
                <a:solidFill>
                  <a:srgbClr val="004B8D"/>
                </a:solidFill>
              </a:rPr>
              <a:t>Person Centred </a:t>
            </a:r>
          </a:p>
          <a:p>
            <a:r>
              <a:rPr lang="en-GB" b="1" dirty="0">
                <a:solidFill>
                  <a:srgbClr val="004B8D"/>
                </a:solidFill>
              </a:rPr>
              <a:t>Care </a:t>
            </a:r>
          </a:p>
        </p:txBody>
      </p:sp>
      <p:pic>
        <p:nvPicPr>
          <p:cNvPr id="11" name="Picture 3"/>
          <p:cNvPicPr>
            <a:picLocks noChangeAspect="1" noChangeArrowheads="1"/>
          </p:cNvPicPr>
          <p:nvPr/>
        </p:nvPicPr>
        <p:blipFill>
          <a:blip r:embed="rId6" cstate="print"/>
          <a:srcRect/>
          <a:stretch>
            <a:fillRect/>
          </a:stretch>
        </p:blipFill>
        <p:spPr>
          <a:xfrm>
            <a:off x="1978892" y="1253664"/>
            <a:ext cx="1319721" cy="1442123"/>
          </a:xfrm>
          <a:prstGeom prst="rect">
            <a:avLst/>
          </a:prstGeom>
          <a:noFill/>
        </p:spPr>
      </p:pic>
    </p:spTree>
    <p:extLst>
      <p:ext uri="{BB962C8B-B14F-4D97-AF65-F5344CB8AC3E}">
        <p14:creationId xmlns:p14="http://schemas.microsoft.com/office/powerpoint/2010/main" val="14267446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3C44D8-4A26-4029-A053-C3A596B79444}"/>
              </a:ext>
            </a:extLst>
          </p:cNvPr>
          <p:cNvSpPr/>
          <p:nvPr/>
        </p:nvSpPr>
        <p:spPr>
          <a:xfrm>
            <a:off x="0" y="407988"/>
            <a:ext cx="357188" cy="5032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51204" name="TextBox 4">
            <a:extLst>
              <a:ext uri="{FF2B5EF4-FFF2-40B4-BE49-F238E27FC236}">
                <a16:creationId xmlns:a16="http://schemas.microsoft.com/office/drawing/2014/main" id="{23742684-219F-4244-800E-624A07302F29}"/>
              </a:ext>
            </a:extLst>
          </p:cNvPr>
          <p:cNvSpPr txBox="1">
            <a:spLocks noChangeArrowheads="1"/>
          </p:cNvSpPr>
          <p:nvPr/>
        </p:nvSpPr>
        <p:spPr bwMode="auto">
          <a:xfrm>
            <a:off x="357188" y="1921790"/>
            <a:ext cx="6891294" cy="2523768"/>
          </a:xfrm>
          <a:prstGeom prst="rect">
            <a:avLst/>
          </a:prstGeom>
          <a:solidFill>
            <a:schemeClr val="tx2">
              <a:lumMod val="20000"/>
              <a:lumOff val="80000"/>
            </a:schemeClr>
          </a:solidFill>
          <a:ln>
            <a:noFill/>
          </a:ln>
        </p:spPr>
        <p:txBody>
          <a:bodyPr wrap="squar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1143000" indent="-2286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600200" indent="-2286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 typeface="Wingdings" panose="05000000000000000000" pitchFamily="2" charset="2"/>
              <a:buChar char="Ø"/>
              <a:defRPr/>
            </a:pPr>
            <a:r>
              <a:rPr lang="en-GB" altLang="en-US" sz="1800" dirty="0">
                <a:solidFill>
                  <a:srgbClr val="565456"/>
                </a:solidFill>
              </a:rPr>
              <a:t> </a:t>
            </a:r>
            <a:r>
              <a:rPr lang="en-GB" altLang="en-US" sz="1600" b="1" dirty="0">
                <a:solidFill>
                  <a:srgbClr val="565456"/>
                </a:solidFill>
              </a:rPr>
              <a:t>Does the patient have an updated medical history completed at the beginning of their most recent course of treatment?</a:t>
            </a:r>
          </a:p>
          <a:p>
            <a:pPr eaLnBrk="1" hangingPunct="1">
              <a:spcBef>
                <a:spcPct val="0"/>
              </a:spcBef>
              <a:buClrTx/>
              <a:buSzTx/>
              <a:buFont typeface="Wingdings" panose="05000000000000000000" pitchFamily="2" charset="2"/>
              <a:buChar char="Ø"/>
              <a:defRPr/>
            </a:pPr>
            <a:r>
              <a:rPr lang="en-GB" altLang="en-US" sz="1600" b="1" dirty="0">
                <a:solidFill>
                  <a:srgbClr val="565456"/>
                </a:solidFill>
              </a:rPr>
              <a:t> Was the patient risk assessed in relation to medication and proposed treatment plan in accordance with national/local guidance?</a:t>
            </a:r>
          </a:p>
          <a:p>
            <a:pPr eaLnBrk="1" hangingPunct="1">
              <a:spcBef>
                <a:spcPct val="0"/>
              </a:spcBef>
              <a:buClrTx/>
              <a:buSzTx/>
              <a:buFont typeface="Wingdings" panose="05000000000000000000" pitchFamily="2" charset="2"/>
              <a:buChar char="Ø"/>
              <a:defRPr/>
            </a:pPr>
            <a:r>
              <a:rPr lang="en-GB" altLang="en-US" sz="1600" b="1" dirty="0">
                <a:solidFill>
                  <a:srgbClr val="565456"/>
                </a:solidFill>
              </a:rPr>
              <a:t> Are arrangements in place for an appropriate appointment in relation to medical history risk management?</a:t>
            </a:r>
          </a:p>
          <a:p>
            <a:pPr eaLnBrk="1" hangingPunct="1">
              <a:spcBef>
                <a:spcPct val="0"/>
              </a:spcBef>
              <a:buClrTx/>
              <a:buSzTx/>
              <a:buFont typeface="Wingdings" panose="05000000000000000000" pitchFamily="2" charset="2"/>
              <a:buChar char="Ø"/>
              <a:defRPr/>
            </a:pPr>
            <a:r>
              <a:rPr lang="en-GB" altLang="en-US" sz="1600" b="1" dirty="0">
                <a:solidFill>
                  <a:srgbClr val="565456"/>
                </a:solidFill>
              </a:rPr>
              <a:t> Is there documented evidence that the patient has been made aware of the potential impact of medical condition on their dental care?</a:t>
            </a:r>
          </a:p>
          <a:p>
            <a:pPr eaLnBrk="1" hangingPunct="1">
              <a:spcBef>
                <a:spcPct val="0"/>
              </a:spcBef>
              <a:buClrTx/>
              <a:buSzTx/>
              <a:buFont typeface="Wingdings" panose="05000000000000000000" pitchFamily="2" charset="2"/>
              <a:buChar char="Ø"/>
              <a:defRPr/>
            </a:pPr>
            <a:r>
              <a:rPr lang="en-GB" altLang="en-US" sz="1600" b="1" dirty="0">
                <a:solidFill>
                  <a:srgbClr val="565456"/>
                </a:solidFill>
              </a:rPr>
              <a:t> Is there a relevant alert/flag on the patient records to identify their risk?</a:t>
            </a:r>
          </a:p>
          <a:p>
            <a:pPr eaLnBrk="1" hangingPunct="1">
              <a:spcBef>
                <a:spcPct val="0"/>
              </a:spcBef>
              <a:buClrTx/>
              <a:buSzTx/>
              <a:buFont typeface="Wingdings" panose="05000000000000000000" pitchFamily="2" charset="2"/>
              <a:buChar char="Ø"/>
              <a:defRPr/>
            </a:pPr>
            <a:endParaRPr lang="en-GB" altLang="en-US" sz="1200" dirty="0"/>
          </a:p>
        </p:txBody>
      </p:sp>
      <p:sp>
        <p:nvSpPr>
          <p:cNvPr id="323589" name="TextBox 6">
            <a:extLst>
              <a:ext uri="{FF2B5EF4-FFF2-40B4-BE49-F238E27FC236}">
                <a16:creationId xmlns:a16="http://schemas.microsoft.com/office/drawing/2014/main" id="{0A2D65C9-5C95-42FC-85C0-4A2BF842899F}"/>
              </a:ext>
            </a:extLst>
          </p:cNvPr>
          <p:cNvSpPr txBox="1">
            <a:spLocks noChangeArrowheads="1"/>
          </p:cNvSpPr>
          <p:nvPr/>
        </p:nvSpPr>
        <p:spPr bwMode="auto">
          <a:xfrm>
            <a:off x="425793" y="409576"/>
            <a:ext cx="8024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a:latin typeface="Calibri" panose="020F0502020204030204" pitchFamily="34" charset="0"/>
              </a:rPr>
              <a:t>High Risk Medication Care Bundle</a:t>
            </a:r>
          </a:p>
        </p:txBody>
      </p:sp>
      <p:pic>
        <p:nvPicPr>
          <p:cNvPr id="323590" name="Picture 2" descr="s_02_mfi_nofill_03">
            <a:extLst>
              <a:ext uri="{FF2B5EF4-FFF2-40B4-BE49-F238E27FC236}">
                <a16:creationId xmlns:a16="http://schemas.microsoft.com/office/drawing/2014/main" id="{D4F55B40-BC46-4336-A45D-F8D7D5C8F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65670"/>
            <a:ext cx="2071687" cy="284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BB118A2-7275-4F05-B710-236D7534F1A9}"/>
              </a:ext>
            </a:extLst>
          </p:cNvPr>
          <p:cNvSpPr/>
          <p:nvPr/>
        </p:nvSpPr>
        <p:spPr>
          <a:xfrm>
            <a:off x="6454818" y="736111"/>
            <a:ext cx="2754312" cy="5397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cxnSp>
        <p:nvCxnSpPr>
          <p:cNvPr id="9" name="Straight Arrow Connector 8">
            <a:extLst>
              <a:ext uri="{FF2B5EF4-FFF2-40B4-BE49-F238E27FC236}">
                <a16:creationId xmlns:a16="http://schemas.microsoft.com/office/drawing/2014/main" id="{AFE053BD-8D86-48E8-8D94-BC1B91CF1F30}"/>
              </a:ext>
            </a:extLst>
          </p:cNvPr>
          <p:cNvCxnSpPr>
            <a:cxnSpLocks/>
            <a:stCxn id="7" idx="2"/>
          </p:cNvCxnSpPr>
          <p:nvPr/>
        </p:nvCxnSpPr>
        <p:spPr>
          <a:xfrm flipH="1">
            <a:off x="3666644" y="1005986"/>
            <a:ext cx="2788174" cy="97656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7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Placeholder 5">
            <a:extLst>
              <a:ext uri="{FF2B5EF4-FFF2-40B4-BE49-F238E27FC236}">
                <a16:creationId xmlns:a16="http://schemas.microsoft.com/office/drawing/2014/main" id="{7658E87F-CF7A-4827-8A96-F4F65C6D2A7A}"/>
              </a:ext>
            </a:extLst>
          </p:cNvPr>
          <p:cNvSpPr txBox="1">
            <a:spLocks/>
          </p:cNvSpPr>
          <p:nvPr/>
        </p:nvSpPr>
        <p:spPr bwMode="auto">
          <a:xfrm>
            <a:off x="6629400" y="914400"/>
            <a:ext cx="2514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547688" indent="-27305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822325" indent="-2286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096963" indent="-2286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1371600" indent="-2286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18288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2860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27432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2004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endParaRPr lang="en-GB" altLang="en-US"/>
          </a:p>
        </p:txBody>
      </p:sp>
      <p:sp>
        <p:nvSpPr>
          <p:cNvPr id="206851" name="Title 1">
            <a:extLst>
              <a:ext uri="{FF2B5EF4-FFF2-40B4-BE49-F238E27FC236}">
                <a16:creationId xmlns:a16="http://schemas.microsoft.com/office/drawing/2014/main" id="{169066E1-A141-4F4B-B73C-491203EF55FF}"/>
              </a:ext>
            </a:extLst>
          </p:cNvPr>
          <p:cNvSpPr txBox="1">
            <a:spLocks noChangeArrowheads="1"/>
          </p:cNvSpPr>
          <p:nvPr/>
        </p:nvSpPr>
        <p:spPr bwMode="auto">
          <a:xfrm>
            <a:off x="635000" y="369888"/>
            <a:ext cx="67325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547688" indent="-273050" defTabSz="68580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822325" indent="-228600" defTabSz="6858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096963" indent="-228600" defTabSz="6858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1371600" indent="-228600" defTabSz="6858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18288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2860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27432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2004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lnSpc>
                <a:spcPct val="90000"/>
              </a:lnSpc>
              <a:spcBef>
                <a:spcPct val="0"/>
              </a:spcBef>
              <a:buClrTx/>
              <a:buSzTx/>
              <a:buFontTx/>
              <a:buNone/>
            </a:pPr>
            <a:r>
              <a:rPr lang="en-GB" altLang="en-US" sz="3200" b="1" dirty="0">
                <a:solidFill>
                  <a:srgbClr val="000000"/>
                </a:solidFill>
                <a:latin typeface="Calibri Light" panose="020F0302020204030204" pitchFamily="34" charset="0"/>
              </a:rPr>
              <a:t>The Prevention of Periodontal Disease Care Bundle questions </a:t>
            </a:r>
          </a:p>
        </p:txBody>
      </p:sp>
      <p:sp>
        <p:nvSpPr>
          <p:cNvPr id="2" name="TextBox 1">
            <a:extLst>
              <a:ext uri="{FF2B5EF4-FFF2-40B4-BE49-F238E27FC236}">
                <a16:creationId xmlns:a16="http://schemas.microsoft.com/office/drawing/2014/main" id="{505A3FED-2AC4-4896-BBD6-85FD7760CF8A}"/>
              </a:ext>
            </a:extLst>
          </p:cNvPr>
          <p:cNvSpPr txBox="1"/>
          <p:nvPr/>
        </p:nvSpPr>
        <p:spPr>
          <a:xfrm>
            <a:off x="493223" y="1668087"/>
            <a:ext cx="3691428" cy="2400657"/>
          </a:xfrm>
          <a:prstGeom prst="rect">
            <a:avLst/>
          </a:prstGeom>
          <a:solidFill>
            <a:schemeClr val="accent4">
              <a:lumMod val="20000"/>
              <a:lumOff val="80000"/>
            </a:schemeClr>
          </a:solidFill>
          <a:ln>
            <a:solidFill>
              <a:schemeClr val="accent4">
                <a:lumMod val="60000"/>
                <a:lumOff val="40000"/>
              </a:schemeClr>
            </a:solidFill>
          </a:ln>
        </p:spPr>
        <p:txBody>
          <a:bodyPr wrap="square">
            <a:spAutoFit/>
          </a:bodyPr>
          <a:lstStyle/>
          <a:p>
            <a:pPr>
              <a:defRPr/>
            </a:pPr>
            <a:r>
              <a:rPr lang="en-GB" sz="1400" b="1" dirty="0"/>
              <a:t>1) Has the patient’s risk of Periodontal    Disease been assessed?</a:t>
            </a:r>
          </a:p>
          <a:p>
            <a:pPr>
              <a:defRPr/>
            </a:pPr>
            <a:endParaRPr lang="en-GB" sz="800" b="1" dirty="0"/>
          </a:p>
          <a:p>
            <a:pPr>
              <a:defRPr/>
            </a:pPr>
            <a:r>
              <a:rPr lang="en-GB" sz="1400" b="1" dirty="0"/>
              <a:t>2) Has the patient been informed about their current level of Periodontal health?</a:t>
            </a:r>
          </a:p>
          <a:p>
            <a:pPr>
              <a:defRPr/>
            </a:pPr>
            <a:endParaRPr lang="en-GB" sz="800" b="1" dirty="0"/>
          </a:p>
          <a:p>
            <a:pPr>
              <a:defRPr/>
            </a:pPr>
            <a:r>
              <a:rPr lang="en-GB" sz="1400" b="1" dirty="0"/>
              <a:t>3) Has tailored preventative advice been given or arranged?</a:t>
            </a:r>
          </a:p>
          <a:p>
            <a:pPr>
              <a:defRPr/>
            </a:pPr>
            <a:endParaRPr lang="en-GB" sz="800" b="1" dirty="0"/>
          </a:p>
          <a:p>
            <a:pPr>
              <a:defRPr/>
            </a:pPr>
            <a:r>
              <a:rPr lang="en-GB" sz="1400" b="1" dirty="0"/>
              <a:t>4) Does the patient have a preventative personal care plan that has been communicated to them?</a:t>
            </a:r>
          </a:p>
        </p:txBody>
      </p:sp>
      <p:grpSp>
        <p:nvGrpSpPr>
          <p:cNvPr id="206859" name="Group 4">
            <a:extLst>
              <a:ext uri="{FF2B5EF4-FFF2-40B4-BE49-F238E27FC236}">
                <a16:creationId xmlns:a16="http://schemas.microsoft.com/office/drawing/2014/main" id="{77965394-87EB-49D7-BABD-68536C9F580E}"/>
              </a:ext>
            </a:extLst>
          </p:cNvPr>
          <p:cNvGrpSpPr>
            <a:grpSpLocks/>
          </p:cNvGrpSpPr>
          <p:nvPr/>
        </p:nvGrpSpPr>
        <p:grpSpPr bwMode="auto">
          <a:xfrm rot="-198060">
            <a:off x="4813329" y="1669329"/>
            <a:ext cx="4052887" cy="2703512"/>
            <a:chOff x="1135918" y="1199613"/>
            <a:chExt cx="8506857" cy="4968733"/>
          </a:xfrm>
        </p:grpSpPr>
        <p:pic>
          <p:nvPicPr>
            <p:cNvPr id="206860" name="Picture 5">
              <a:extLst>
                <a:ext uri="{FF2B5EF4-FFF2-40B4-BE49-F238E27FC236}">
                  <a16:creationId xmlns:a16="http://schemas.microsoft.com/office/drawing/2014/main" id="{929F42F6-6789-473F-ABDD-A03147AB0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4091">
              <a:off x="6557216" y="3082786"/>
              <a:ext cx="3791282" cy="23798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06861" name="Picture 6">
              <a:extLst>
                <a:ext uri="{FF2B5EF4-FFF2-40B4-BE49-F238E27FC236}">
                  <a16:creationId xmlns:a16="http://schemas.microsoft.com/office/drawing/2014/main" id="{F85145AB-FF92-4487-BA00-16C5BDAEB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27249">
              <a:off x="4652742" y="2071212"/>
              <a:ext cx="3895147" cy="237507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06862" name="Picture 7">
              <a:extLst>
                <a:ext uri="{FF2B5EF4-FFF2-40B4-BE49-F238E27FC236}">
                  <a16:creationId xmlns:a16="http://schemas.microsoft.com/office/drawing/2014/main" id="{9B9B6832-5983-440E-BAF4-B07E150526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741991">
              <a:off x="2613535" y="1821031"/>
              <a:ext cx="3661217" cy="24183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06863" name="Picture 8">
              <a:extLst>
                <a:ext uri="{FF2B5EF4-FFF2-40B4-BE49-F238E27FC236}">
                  <a16:creationId xmlns:a16="http://schemas.microsoft.com/office/drawing/2014/main" id="{319CE31B-65A8-4A60-9688-351F4C2346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048678">
              <a:off x="585333" y="2409186"/>
              <a:ext cx="3662559" cy="2561389"/>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690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9536-1EDC-47F5-AEEA-68559ED6BC75}"/>
              </a:ext>
            </a:extLst>
          </p:cNvPr>
          <p:cNvSpPr>
            <a:spLocks noGrp="1"/>
          </p:cNvSpPr>
          <p:nvPr>
            <p:ph type="title"/>
          </p:nvPr>
        </p:nvSpPr>
        <p:spPr>
          <a:xfrm>
            <a:off x="1841326" y="205979"/>
            <a:ext cx="5816775" cy="691753"/>
          </a:xfrm>
        </p:spPr>
        <p:txBody>
          <a:bodyPr>
            <a:normAutofit/>
          </a:bodyPr>
          <a:lstStyle/>
          <a:p>
            <a:pPr>
              <a:defRPr/>
            </a:pPr>
            <a:r>
              <a:rPr lang="en-GB" dirty="0"/>
              <a:t>  DATA – Not everyone’s favourite </a:t>
            </a:r>
          </a:p>
        </p:txBody>
      </p:sp>
      <p:pic>
        <p:nvPicPr>
          <p:cNvPr id="30723" name="Picture 7">
            <a:extLst>
              <a:ext uri="{FF2B5EF4-FFF2-40B4-BE49-F238E27FC236}">
                <a16:creationId xmlns:a16="http://schemas.microsoft.com/office/drawing/2014/main" id="{580019DC-09CD-4CDF-97AE-A86953EB66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0493" y="722553"/>
            <a:ext cx="6469693" cy="4338796"/>
          </a:xfrm>
          <a:noFill/>
        </p:spPr>
      </p:pic>
    </p:spTree>
    <p:extLst>
      <p:ext uri="{BB962C8B-B14F-4D97-AF65-F5344CB8AC3E}">
        <p14:creationId xmlns:p14="http://schemas.microsoft.com/office/powerpoint/2010/main" val="968925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91" y="141685"/>
            <a:ext cx="8273441" cy="691753"/>
          </a:xfrm>
        </p:spPr>
        <p:txBody>
          <a:bodyPr>
            <a:noAutofit/>
          </a:bodyPr>
          <a:lstStyle/>
          <a:p>
            <a:pPr>
              <a:defRPr/>
            </a:pPr>
            <a:r>
              <a:rPr lang="en-GB" sz="2800" dirty="0"/>
              <a:t>Improvement isn’t about data so why do we need it ?</a:t>
            </a:r>
            <a:br>
              <a:rPr lang="en-GB" sz="2800" dirty="0"/>
            </a:br>
            <a:endParaRPr lang="en-GB" sz="2800" dirty="0"/>
          </a:p>
        </p:txBody>
      </p:sp>
      <p:sp>
        <p:nvSpPr>
          <p:cNvPr id="19459" name="Content Placeholder 2"/>
          <p:cNvSpPr>
            <a:spLocks noGrp="1"/>
          </p:cNvSpPr>
          <p:nvPr>
            <p:ph idx="1"/>
          </p:nvPr>
        </p:nvSpPr>
        <p:spPr>
          <a:xfrm>
            <a:off x="263047" y="1077238"/>
            <a:ext cx="7441488" cy="4194850"/>
          </a:xfrm>
        </p:spPr>
        <p:txBody>
          <a:bodyPr>
            <a:normAutofit/>
          </a:bodyPr>
          <a:lstStyle/>
          <a:p>
            <a:pPr marL="342900" indent="-342900">
              <a:buFont typeface="Arial" panose="020B0604020202020204" pitchFamily="34" charset="0"/>
              <a:buChar char="•"/>
              <a:defRPr/>
            </a:pPr>
            <a:r>
              <a:rPr lang="en-GB" altLang="en-US" sz="2400" dirty="0"/>
              <a:t>If you don’t know where you are how do you know where you need to go?</a:t>
            </a:r>
          </a:p>
          <a:p>
            <a:pPr marL="342900" indent="-342900">
              <a:buFont typeface="Arial" panose="020B0604020202020204" pitchFamily="34" charset="0"/>
              <a:buChar char="•"/>
              <a:defRPr/>
            </a:pPr>
            <a:r>
              <a:rPr lang="en-GB" altLang="en-US" sz="2400" dirty="0"/>
              <a:t>How can you evidence that you are trying  to improve? </a:t>
            </a:r>
          </a:p>
          <a:p>
            <a:pPr marL="342900" indent="-342900">
              <a:buFont typeface="Arial" panose="020B0604020202020204" pitchFamily="34" charset="0"/>
              <a:buChar char="•"/>
              <a:defRPr/>
            </a:pPr>
            <a:r>
              <a:rPr lang="en-GB" altLang="en-US" sz="2400" dirty="0"/>
              <a:t>How do you know if you’ve changed something and if it has worked? </a:t>
            </a:r>
          </a:p>
          <a:p>
            <a:pPr marL="342900" indent="-342900">
              <a:buFont typeface="Arial" panose="020B0604020202020204" pitchFamily="34" charset="0"/>
              <a:buChar char="•"/>
              <a:defRPr/>
            </a:pPr>
            <a:r>
              <a:rPr lang="en-GB" altLang="en-US" sz="2400" dirty="0"/>
              <a:t>If it worked, is it  a sustained improvement?</a:t>
            </a:r>
          </a:p>
          <a:p>
            <a:pPr marL="342900" indent="-342900">
              <a:buFont typeface="Arial" panose="020B0604020202020204" pitchFamily="34" charset="0"/>
              <a:buChar char="•"/>
              <a:defRPr/>
            </a:pPr>
            <a:r>
              <a:rPr lang="en-GB" altLang="en-US" sz="2400" dirty="0"/>
              <a:t>Becomes embedded in process  </a:t>
            </a:r>
          </a:p>
          <a:p>
            <a:pPr marL="342900" indent="-342900">
              <a:buFont typeface="Arial" panose="020B0604020202020204" pitchFamily="34" charset="0"/>
              <a:buChar char="•"/>
              <a:defRPr/>
            </a:pPr>
            <a:r>
              <a:rPr lang="en-GB" altLang="en-US" sz="2400" dirty="0"/>
              <a:t>Stretch to improve </a:t>
            </a:r>
          </a:p>
          <a:p>
            <a:pPr marL="0" indent="0">
              <a:buNone/>
              <a:defRPr/>
            </a:pPr>
            <a:endParaRPr lang="en-GB" altLang="en-US" dirty="0"/>
          </a:p>
          <a:p>
            <a:pPr>
              <a:defRPr/>
            </a:pPr>
            <a:endParaRPr lang="en-GB" altLang="en-US" dirty="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7896" y="3319482"/>
            <a:ext cx="2336104" cy="168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363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102687"/>
            <a:ext cx="8033605" cy="630789"/>
          </a:xfrm>
        </p:spPr>
        <p:txBody>
          <a:bodyPr/>
          <a:lstStyle/>
          <a:p>
            <a:pPr>
              <a:defRPr/>
            </a:pPr>
            <a:r>
              <a:rPr lang="en-GB" sz="2100" dirty="0"/>
              <a:t>Data Collection Numbers  and Run Charts  -Excel is your friend! </a:t>
            </a:r>
          </a:p>
        </p:txBody>
      </p:sp>
      <p:sp>
        <p:nvSpPr>
          <p:cNvPr id="4" name="TextBox 3"/>
          <p:cNvSpPr txBox="1"/>
          <p:nvPr/>
        </p:nvSpPr>
        <p:spPr>
          <a:xfrm>
            <a:off x="2033588" y="1275160"/>
            <a:ext cx="4591050" cy="300082"/>
          </a:xfrm>
          <a:prstGeom prst="rect">
            <a:avLst/>
          </a:prstGeom>
          <a:solidFill>
            <a:schemeClr val="accent3">
              <a:lumMod val="75000"/>
            </a:schemeClr>
          </a:solidFill>
        </p:spPr>
        <p:txBody>
          <a:bodyPr>
            <a:spAutoFit/>
          </a:bodyPr>
          <a:lstStyle/>
          <a:p>
            <a:pPr>
              <a:defRPr/>
            </a:pPr>
            <a:endParaRPr lang="en-GB" sz="1350" dirty="0"/>
          </a:p>
        </p:txBody>
      </p:sp>
      <p:pic>
        <p:nvPicPr>
          <p:cNvPr id="23556" name="Content Placeholder 5" descr="20170419 Fife runcharts for discussion - Excel"/>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84094" y="665732"/>
            <a:ext cx="8555081" cy="4405730"/>
          </a:xfrm>
        </p:spPr>
      </p:pic>
    </p:spTree>
    <p:extLst>
      <p:ext uri="{BB962C8B-B14F-4D97-AF65-F5344CB8AC3E}">
        <p14:creationId xmlns:p14="http://schemas.microsoft.com/office/powerpoint/2010/main" val="1347785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2BD0563B-4146-4875-9D87-AC55AF0CD55E}"/>
              </a:ext>
            </a:extLst>
          </p:cNvPr>
          <p:cNvSpPr txBox="1">
            <a:spLocks noChangeArrowheads="1"/>
          </p:cNvSpPr>
          <p:nvPr/>
        </p:nvSpPr>
        <p:spPr bwMode="auto">
          <a:xfrm>
            <a:off x="183979" y="289569"/>
            <a:ext cx="67325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547688" indent="-273050" defTabSz="68580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822325" indent="-228600" defTabSz="6858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096963" indent="-228600" defTabSz="6858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1371600" indent="-228600" defTabSz="6858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18288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2860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27432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200400" indent="-228600" defTabSz="6858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lnSpc>
                <a:spcPct val="90000"/>
              </a:lnSpc>
              <a:spcBef>
                <a:spcPct val="0"/>
              </a:spcBef>
              <a:buClrTx/>
              <a:buSzTx/>
              <a:buFontTx/>
              <a:buNone/>
            </a:pPr>
            <a:r>
              <a:rPr lang="en-GB" altLang="en-US" sz="2800" b="1" dirty="0">
                <a:solidFill>
                  <a:srgbClr val="000000"/>
                </a:solidFill>
                <a:latin typeface="Calibri Light" panose="020F0302020204030204" pitchFamily="34" charset="0"/>
              </a:rPr>
              <a:t>Data Collection      </a:t>
            </a:r>
          </a:p>
          <a:p>
            <a:pPr eaLnBrk="1" hangingPunct="1">
              <a:lnSpc>
                <a:spcPct val="90000"/>
              </a:lnSpc>
              <a:spcBef>
                <a:spcPct val="0"/>
              </a:spcBef>
              <a:buClrTx/>
              <a:buSzTx/>
              <a:buFontTx/>
              <a:buNone/>
            </a:pPr>
            <a:r>
              <a:rPr lang="en-GB" altLang="en-US" sz="2800" b="1" dirty="0">
                <a:solidFill>
                  <a:srgbClr val="000000"/>
                </a:solidFill>
                <a:latin typeface="Calibri Light" panose="020F0302020204030204" pitchFamily="34" charset="0"/>
              </a:rPr>
              <a:t>Small regular sampling</a:t>
            </a:r>
          </a:p>
        </p:txBody>
      </p:sp>
      <p:graphicFrame>
        <p:nvGraphicFramePr>
          <p:cNvPr id="4" name="Diagram 3">
            <a:extLst>
              <a:ext uri="{FF2B5EF4-FFF2-40B4-BE49-F238E27FC236}">
                <a16:creationId xmlns:a16="http://schemas.microsoft.com/office/drawing/2014/main" id="{7D4FDDAB-AA8F-4942-AA47-896DCDE08ACA}"/>
              </a:ext>
            </a:extLst>
          </p:cNvPr>
          <p:cNvGraphicFramePr/>
          <p:nvPr/>
        </p:nvGraphicFramePr>
        <p:xfrm>
          <a:off x="1271588" y="914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extLst>
              <a:ext uri="{FF2B5EF4-FFF2-40B4-BE49-F238E27FC236}">
                <a16:creationId xmlns:a16="http://schemas.microsoft.com/office/drawing/2014/main" id="{E8729F06-0981-422F-8E2A-133381582480}"/>
              </a:ext>
            </a:extLst>
          </p:cNvPr>
          <p:cNvSpPr/>
          <p:nvPr/>
        </p:nvSpPr>
        <p:spPr>
          <a:xfrm>
            <a:off x="5105400" y="4699000"/>
            <a:ext cx="941388" cy="2667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024270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8">
            <a:extLst>
              <a:ext uri="{FF2B5EF4-FFF2-40B4-BE49-F238E27FC236}">
                <a16:creationId xmlns:a16="http://schemas.microsoft.com/office/drawing/2014/main" id="{A992F9EA-C908-45D5-88F1-E7E12F3F4696}"/>
              </a:ext>
            </a:extLst>
          </p:cNvPr>
          <p:cNvSpPr>
            <a:spLocks noGrp="1"/>
          </p:cNvSpPr>
          <p:nvPr>
            <p:ph type="title" idx="4294967295"/>
          </p:nvPr>
        </p:nvSpPr>
        <p:spPr>
          <a:xfrm>
            <a:off x="0" y="403225"/>
            <a:ext cx="8429625" cy="504825"/>
          </a:xfrm>
        </p:spPr>
        <p:txBody>
          <a:bodyPr/>
          <a:lstStyle/>
          <a:p>
            <a:pPr eaLnBrk="1" hangingPunct="1"/>
            <a:r>
              <a:rPr lang="en-GB" altLang="en-US"/>
              <a:t> </a:t>
            </a:r>
          </a:p>
        </p:txBody>
      </p:sp>
      <p:sp>
        <p:nvSpPr>
          <p:cNvPr id="8" name="Rectangle 7">
            <a:extLst>
              <a:ext uri="{FF2B5EF4-FFF2-40B4-BE49-F238E27FC236}">
                <a16:creationId xmlns:a16="http://schemas.microsoft.com/office/drawing/2014/main" id="{F63D861B-4AB3-47C9-ACC1-E1343C04BB0D}"/>
              </a:ext>
            </a:extLst>
          </p:cNvPr>
          <p:cNvSpPr/>
          <p:nvPr/>
        </p:nvSpPr>
        <p:spPr>
          <a:xfrm>
            <a:off x="0" y="407988"/>
            <a:ext cx="357188" cy="5032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25636" name="Picture 3">
            <a:extLst>
              <a:ext uri="{FF2B5EF4-FFF2-40B4-BE49-F238E27FC236}">
                <a16:creationId xmlns:a16="http://schemas.microsoft.com/office/drawing/2014/main" id="{3432875D-E0A3-4537-870F-26EA7FA0D7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7925" y="4289425"/>
            <a:ext cx="14017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37" name="Picture 2" descr="s_02_mfi_nofill_03">
            <a:extLst>
              <a:ext uri="{FF2B5EF4-FFF2-40B4-BE49-F238E27FC236}">
                <a16:creationId xmlns:a16="http://schemas.microsoft.com/office/drawing/2014/main" id="{4DE0B174-7EEE-4FAA-B1EF-EA3157A6A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887" y="138892"/>
            <a:ext cx="3291895" cy="35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1B953D7-4530-47F6-9ABC-60FA37EB8C9E}"/>
              </a:ext>
            </a:extLst>
          </p:cNvPr>
          <p:cNvSpPr/>
          <p:nvPr/>
        </p:nvSpPr>
        <p:spPr>
          <a:xfrm>
            <a:off x="5830888" y="1362075"/>
            <a:ext cx="2800350" cy="4016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n>
                <a:solidFill>
                  <a:srgbClr val="0070C0"/>
                </a:solidFill>
              </a:ln>
            </a:endParaRPr>
          </a:p>
        </p:txBody>
      </p:sp>
      <p:sp>
        <p:nvSpPr>
          <p:cNvPr id="325640" name="TextBox 9">
            <a:extLst>
              <a:ext uri="{FF2B5EF4-FFF2-40B4-BE49-F238E27FC236}">
                <a16:creationId xmlns:a16="http://schemas.microsoft.com/office/drawing/2014/main" id="{CE5CE6EB-ED14-49A6-9DA3-CF80DEDEF5BD}"/>
              </a:ext>
            </a:extLst>
          </p:cNvPr>
          <p:cNvSpPr txBox="1">
            <a:spLocks noChangeArrowheads="1"/>
          </p:cNvSpPr>
          <p:nvPr/>
        </p:nvSpPr>
        <p:spPr bwMode="auto">
          <a:xfrm>
            <a:off x="357188" y="214314"/>
            <a:ext cx="4962395" cy="44319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latin typeface="Calibri" panose="020F0502020204030204" pitchFamily="34" charset="0"/>
              </a:rPr>
              <a:t>Tests Of Change- the best bit. </a:t>
            </a:r>
          </a:p>
          <a:p>
            <a:pPr algn="ctr" eaLnBrk="1" hangingPunct="1"/>
            <a:r>
              <a:rPr lang="en-GB" sz="2400" b="1" dirty="0">
                <a:latin typeface="Calibri" panose="020F0502020204030204" pitchFamily="34" charset="0"/>
              </a:rPr>
              <a:t>Doing </a:t>
            </a:r>
            <a:endParaRPr lang="en-GB" dirty="0"/>
          </a:p>
          <a:p>
            <a:pPr eaLnBrk="1" fontAlgn="auto" hangingPunct="1">
              <a:spcAft>
                <a:spcPts val="0"/>
              </a:spcAft>
              <a:defRPr/>
            </a:pPr>
            <a:endParaRPr lang="en-GB" dirty="0"/>
          </a:p>
          <a:p>
            <a:pPr eaLnBrk="1" fontAlgn="auto" hangingPunct="1">
              <a:spcAft>
                <a:spcPts val="0"/>
              </a:spcAft>
              <a:defRPr/>
            </a:pPr>
            <a:r>
              <a:rPr lang="en-GB" dirty="0"/>
              <a:t>Opportunity for innovation and imagination</a:t>
            </a:r>
          </a:p>
          <a:p>
            <a:pPr eaLnBrk="1" fontAlgn="auto" hangingPunct="1">
              <a:spcAft>
                <a:spcPts val="0"/>
              </a:spcAft>
              <a:defRPr/>
            </a:pPr>
            <a:endParaRPr lang="en-GB" dirty="0"/>
          </a:p>
          <a:p>
            <a:pPr eaLnBrk="1" fontAlgn="auto" hangingPunct="1">
              <a:spcAft>
                <a:spcPts val="0"/>
              </a:spcAft>
              <a:defRPr/>
            </a:pPr>
            <a:r>
              <a:rPr lang="en-GB" b="1" dirty="0"/>
              <a:t>Need ideas from the whole team - Listen to everyone</a:t>
            </a:r>
          </a:p>
          <a:p>
            <a:pPr eaLnBrk="1" fontAlgn="auto" hangingPunct="1">
              <a:spcAft>
                <a:spcPts val="0"/>
              </a:spcAft>
              <a:defRPr/>
            </a:pPr>
            <a:endParaRPr lang="en-GB" dirty="0"/>
          </a:p>
          <a:p>
            <a:pPr eaLnBrk="1" fontAlgn="auto" hangingPunct="1">
              <a:spcAft>
                <a:spcPts val="0"/>
              </a:spcAft>
              <a:defRPr/>
            </a:pPr>
            <a:r>
              <a:rPr lang="en-GB" dirty="0"/>
              <a:t>Changes should  make it easier to do the right thing every time</a:t>
            </a:r>
          </a:p>
          <a:p>
            <a:pPr eaLnBrk="1" fontAlgn="auto" hangingPunct="1">
              <a:spcAft>
                <a:spcPts val="0"/>
              </a:spcAft>
              <a:defRPr/>
            </a:pPr>
            <a:endParaRPr lang="en-GB" dirty="0"/>
          </a:p>
          <a:p>
            <a:pPr eaLnBrk="1" fontAlgn="auto" hangingPunct="1">
              <a:spcAft>
                <a:spcPts val="0"/>
              </a:spcAft>
              <a:defRPr/>
            </a:pPr>
            <a:r>
              <a:rPr lang="en-GB" dirty="0"/>
              <a:t>Try something -if it isn’t working ditch it and try something </a:t>
            </a:r>
          </a:p>
          <a:p>
            <a:pPr marL="0" indent="0" eaLnBrk="1" fontAlgn="auto" hangingPunct="1">
              <a:spcAft>
                <a:spcPts val="0"/>
              </a:spcAft>
              <a:buFont typeface="Arial" panose="020B0604020202020204" pitchFamily="34" charset="0"/>
              <a:buNone/>
              <a:defRPr/>
            </a:pPr>
            <a:r>
              <a:rPr lang="en-GB" dirty="0"/>
              <a:t>  else</a:t>
            </a:r>
          </a:p>
          <a:p>
            <a:pPr algn="ctr" eaLnBrk="1" hangingPunct="1"/>
            <a:endParaRPr lang="en-GB" altLang="en-US" dirty="0">
              <a:latin typeface="Calibri" panose="020F0502020204030204" pitchFamily="34" charset="0"/>
            </a:endParaRPr>
          </a:p>
        </p:txBody>
      </p:sp>
    </p:spTree>
    <p:extLst>
      <p:ext uri="{BB962C8B-B14F-4D97-AF65-F5344CB8AC3E}">
        <p14:creationId xmlns:p14="http://schemas.microsoft.com/office/powerpoint/2010/main" val="88129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93F9A3-FB35-4290-A7CB-9F357E39CC2A}"/>
              </a:ext>
            </a:extLst>
          </p:cNvPr>
          <p:cNvSpPr/>
          <p:nvPr/>
        </p:nvSpPr>
        <p:spPr>
          <a:xfrm>
            <a:off x="1143000" y="948930"/>
            <a:ext cx="267891" cy="377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pic>
        <p:nvPicPr>
          <p:cNvPr id="413699" name="Picture 3">
            <a:extLst>
              <a:ext uri="{FF2B5EF4-FFF2-40B4-BE49-F238E27FC236}">
                <a16:creationId xmlns:a16="http://schemas.microsoft.com/office/drawing/2014/main" id="{077DC187-BBCF-4404-B9F4-1B1AE4C0D1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8945" y="3860008"/>
            <a:ext cx="1051322" cy="6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0" name="Picture 2" descr="s_02_mfi_nofill_03">
            <a:extLst>
              <a:ext uri="{FF2B5EF4-FFF2-40B4-BE49-F238E27FC236}">
                <a16:creationId xmlns:a16="http://schemas.microsoft.com/office/drawing/2014/main" id="{D9DC2935-0985-40EC-8661-54DFF25AE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2895"/>
          <a:stretch>
            <a:fillRect/>
          </a:stretch>
        </p:blipFill>
        <p:spPr bwMode="auto">
          <a:xfrm>
            <a:off x="2681288" y="487681"/>
            <a:ext cx="3763566" cy="369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1" name="TextBox 5">
            <a:extLst>
              <a:ext uri="{FF2B5EF4-FFF2-40B4-BE49-F238E27FC236}">
                <a16:creationId xmlns:a16="http://schemas.microsoft.com/office/drawing/2014/main" id="{94A68E3A-25D9-4FD8-9BAC-E0F22B67FB7B}"/>
              </a:ext>
            </a:extLst>
          </p:cNvPr>
          <p:cNvSpPr txBox="1">
            <a:spLocks noChangeArrowheads="1"/>
          </p:cNvSpPr>
          <p:nvPr/>
        </p:nvSpPr>
        <p:spPr bwMode="auto">
          <a:xfrm>
            <a:off x="6080524" y="2180036"/>
            <a:ext cx="144899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1143000" indent="-2286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600200" indent="-2286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GB" altLang="en-US" sz="1350" dirty="0">
                <a:solidFill>
                  <a:srgbClr val="565456"/>
                </a:solidFill>
              </a:rPr>
              <a:t>Aim and plan the cycle (</a:t>
            </a:r>
            <a:r>
              <a:rPr lang="en-GB" altLang="en-US" sz="1350" b="1" dirty="0">
                <a:solidFill>
                  <a:srgbClr val="565456"/>
                </a:solidFill>
              </a:rPr>
              <a:t>who, what, when and how</a:t>
            </a:r>
            <a:r>
              <a:rPr lang="en-GB" altLang="en-US" sz="1350" dirty="0">
                <a:solidFill>
                  <a:srgbClr val="565456"/>
                </a:solidFill>
              </a:rPr>
              <a:t>)</a:t>
            </a:r>
          </a:p>
        </p:txBody>
      </p:sp>
      <p:sp>
        <p:nvSpPr>
          <p:cNvPr id="413702" name="TextBox 6">
            <a:extLst>
              <a:ext uri="{FF2B5EF4-FFF2-40B4-BE49-F238E27FC236}">
                <a16:creationId xmlns:a16="http://schemas.microsoft.com/office/drawing/2014/main" id="{37D0CF13-2D54-49A5-B0B9-5BBDE7FF3D22}"/>
              </a:ext>
            </a:extLst>
          </p:cNvPr>
          <p:cNvSpPr txBox="1">
            <a:spLocks noChangeArrowheads="1"/>
          </p:cNvSpPr>
          <p:nvPr/>
        </p:nvSpPr>
        <p:spPr bwMode="auto">
          <a:xfrm>
            <a:off x="6012656" y="3167064"/>
            <a:ext cx="14763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1143000" indent="-2286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600200" indent="-2286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GB" altLang="en-US" sz="1350" dirty="0">
                <a:solidFill>
                  <a:srgbClr val="565456"/>
                </a:solidFill>
              </a:rPr>
              <a:t>Carry out the plan</a:t>
            </a:r>
          </a:p>
          <a:p>
            <a:pPr eaLnBrk="1" hangingPunct="1">
              <a:spcBef>
                <a:spcPct val="0"/>
              </a:spcBef>
              <a:buClrTx/>
              <a:buSzTx/>
              <a:buFontTx/>
              <a:buNone/>
            </a:pPr>
            <a:r>
              <a:rPr lang="en-GB" altLang="en-US" sz="1350" b="1" dirty="0">
                <a:solidFill>
                  <a:srgbClr val="565456"/>
                </a:solidFill>
              </a:rPr>
              <a:t>Document results</a:t>
            </a:r>
          </a:p>
        </p:txBody>
      </p:sp>
      <p:sp>
        <p:nvSpPr>
          <p:cNvPr id="413703" name="TextBox 8">
            <a:extLst>
              <a:ext uri="{FF2B5EF4-FFF2-40B4-BE49-F238E27FC236}">
                <a16:creationId xmlns:a16="http://schemas.microsoft.com/office/drawing/2014/main" id="{57CD1BD2-A7CB-4391-9521-C8DC43BF617B}"/>
              </a:ext>
            </a:extLst>
          </p:cNvPr>
          <p:cNvSpPr txBox="1">
            <a:spLocks noChangeArrowheads="1"/>
          </p:cNvSpPr>
          <p:nvPr/>
        </p:nvSpPr>
        <p:spPr bwMode="auto">
          <a:xfrm>
            <a:off x="1414464" y="3258742"/>
            <a:ext cx="18466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1143000" indent="-2286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600200" indent="-2286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GB" altLang="en-US" sz="1350" b="1" dirty="0">
                <a:solidFill>
                  <a:srgbClr val="565456"/>
                </a:solidFill>
              </a:rPr>
              <a:t>Compare/analyse data</a:t>
            </a:r>
          </a:p>
          <a:p>
            <a:pPr eaLnBrk="1" hangingPunct="1">
              <a:spcBef>
                <a:spcPct val="0"/>
              </a:spcBef>
              <a:buClrTx/>
              <a:buSzTx/>
              <a:buFontTx/>
              <a:buNone/>
            </a:pPr>
            <a:r>
              <a:rPr lang="en-GB" altLang="en-US" sz="1350" dirty="0">
                <a:solidFill>
                  <a:srgbClr val="565456"/>
                </a:solidFill>
              </a:rPr>
              <a:t>Summarise learning</a:t>
            </a:r>
          </a:p>
        </p:txBody>
      </p:sp>
      <p:sp>
        <p:nvSpPr>
          <p:cNvPr id="413704" name="TextBox 9">
            <a:extLst>
              <a:ext uri="{FF2B5EF4-FFF2-40B4-BE49-F238E27FC236}">
                <a16:creationId xmlns:a16="http://schemas.microsoft.com/office/drawing/2014/main" id="{336B4EB2-08A7-49D8-83B5-6B5EA7BC71FC}"/>
              </a:ext>
            </a:extLst>
          </p:cNvPr>
          <p:cNvSpPr txBox="1">
            <a:spLocks noChangeArrowheads="1"/>
          </p:cNvSpPr>
          <p:nvPr/>
        </p:nvSpPr>
        <p:spPr bwMode="auto">
          <a:xfrm>
            <a:off x="1721644" y="2071689"/>
            <a:ext cx="153947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tx1"/>
              </a:buClr>
              <a:buSzPct val="76000"/>
              <a:buFont typeface="Wingdings 3" panose="05040102010807070707" pitchFamily="18" charset="2"/>
              <a:buChar char=""/>
              <a:defRPr sz="2300">
                <a:solidFill>
                  <a:schemeClr val="tx1"/>
                </a:solidFill>
                <a:latin typeface="Calibri" panose="020F0502020204030204" pitchFamily="34" charset="0"/>
              </a:defRPr>
            </a:lvl2pPr>
            <a:lvl3pPr marL="1143000" indent="-228600">
              <a:spcBef>
                <a:spcPts val="500"/>
              </a:spcBef>
              <a:buClr>
                <a:srgbClr val="BCBCBC"/>
              </a:buClr>
              <a:buSzPct val="76000"/>
              <a:buFont typeface="Arial" panose="020B0604020202020204" pitchFamily="34" charset="0"/>
              <a:buChar char="•"/>
              <a:defRPr sz="2000">
                <a:solidFill>
                  <a:srgbClr val="928F92"/>
                </a:solidFill>
                <a:latin typeface="Calibri" panose="020F0502020204030204" pitchFamily="34" charset="0"/>
              </a:defRPr>
            </a:lvl3pPr>
            <a:lvl4pPr marL="1600200" indent="-228600">
              <a:spcBef>
                <a:spcPts val="400"/>
              </a:spcBef>
              <a:buClr>
                <a:schemeClr val="tx1"/>
              </a:buClr>
              <a:buSzPct val="70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300"/>
              </a:spcBef>
              <a:buClr>
                <a:schemeClr val="tx1"/>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tx1"/>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GB" altLang="en-US" sz="1350" dirty="0">
                <a:solidFill>
                  <a:srgbClr val="565456"/>
                </a:solidFill>
              </a:rPr>
              <a:t>What changes are to be made?</a:t>
            </a:r>
          </a:p>
          <a:p>
            <a:pPr eaLnBrk="1" hangingPunct="1">
              <a:spcBef>
                <a:spcPct val="0"/>
              </a:spcBef>
              <a:buClrTx/>
              <a:buSzTx/>
              <a:buFontTx/>
              <a:buNone/>
            </a:pPr>
            <a:r>
              <a:rPr lang="en-GB" altLang="en-US" sz="1350" b="1" dirty="0">
                <a:solidFill>
                  <a:srgbClr val="565456"/>
                </a:solidFill>
              </a:rPr>
              <a:t>Next cycle</a:t>
            </a:r>
            <a:r>
              <a:rPr lang="en-GB" altLang="en-US" sz="1350" dirty="0">
                <a:solidFill>
                  <a:srgbClr val="565456"/>
                </a:solidFill>
              </a:rPr>
              <a:t>?</a:t>
            </a:r>
          </a:p>
        </p:txBody>
      </p:sp>
      <p:sp>
        <p:nvSpPr>
          <p:cNvPr id="9" name="Title 1">
            <a:extLst>
              <a:ext uri="{FF2B5EF4-FFF2-40B4-BE49-F238E27FC236}">
                <a16:creationId xmlns:a16="http://schemas.microsoft.com/office/drawing/2014/main" id="{689A5E8A-72DC-4B11-848D-DDC0724C0162}"/>
              </a:ext>
            </a:extLst>
          </p:cNvPr>
          <p:cNvSpPr txBox="1">
            <a:spLocks/>
          </p:cNvSpPr>
          <p:nvPr/>
        </p:nvSpPr>
        <p:spPr bwMode="auto">
          <a:xfrm>
            <a:off x="238298" y="976312"/>
            <a:ext cx="6316093"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0" rIns="54000" bIns="0">
            <a:normAutofit fontScale="97500"/>
          </a:bodyPr>
          <a:lstStyle>
            <a:lvl1pPr algn="l" rtl="0" eaLnBrk="0" fontAlgn="base" hangingPunct="0">
              <a:spcBef>
                <a:spcPct val="0"/>
              </a:spcBef>
              <a:spcAft>
                <a:spcPct val="0"/>
              </a:spcAft>
              <a:defRPr sz="3200" b="1" kern="1200">
                <a:solidFill>
                  <a:schemeClr val="tx1"/>
                </a:solidFill>
                <a:latin typeface="Calibri" pitchFamily="34" charset="0"/>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a:lstStyle>
          <a:p>
            <a:pPr>
              <a:defRPr/>
            </a:pPr>
            <a:r>
              <a:rPr lang="en-GB" sz="2400" dirty="0">
                <a:solidFill>
                  <a:srgbClr val="565456"/>
                </a:solidFill>
              </a:rPr>
              <a:t>PDSA </a:t>
            </a:r>
          </a:p>
        </p:txBody>
      </p:sp>
      <p:sp>
        <p:nvSpPr>
          <p:cNvPr id="2" name="TextBox 1">
            <a:extLst>
              <a:ext uri="{FF2B5EF4-FFF2-40B4-BE49-F238E27FC236}">
                <a16:creationId xmlns:a16="http://schemas.microsoft.com/office/drawing/2014/main" id="{413549E4-DC64-4C6A-B186-ACA866DC17AA}"/>
              </a:ext>
            </a:extLst>
          </p:cNvPr>
          <p:cNvSpPr txBox="1"/>
          <p:nvPr/>
        </p:nvSpPr>
        <p:spPr>
          <a:xfrm>
            <a:off x="1091609" y="4421181"/>
            <a:ext cx="6010939" cy="523220"/>
          </a:xfrm>
          <a:prstGeom prst="rect">
            <a:avLst/>
          </a:prstGeom>
          <a:noFill/>
        </p:spPr>
        <p:txBody>
          <a:bodyPr wrap="square" rtlCol="0">
            <a:spAutoFit/>
          </a:bodyPr>
          <a:lstStyle/>
          <a:p>
            <a:r>
              <a:rPr lang="en-GB" sz="2800" dirty="0"/>
              <a:t>    </a:t>
            </a:r>
            <a:r>
              <a:rPr lang="en-GB" sz="2800" b="1" dirty="0"/>
              <a:t>PDSA                Plan Do Study Act</a:t>
            </a:r>
          </a:p>
        </p:txBody>
      </p:sp>
    </p:spTree>
    <p:extLst>
      <p:ext uri="{BB962C8B-B14F-4D97-AF65-F5344CB8AC3E}">
        <p14:creationId xmlns:p14="http://schemas.microsoft.com/office/powerpoint/2010/main" val="222969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48CC-CB71-475E-BBA9-E95AF551A021}"/>
              </a:ext>
            </a:extLst>
          </p:cNvPr>
          <p:cNvSpPr>
            <a:spLocks noGrp="1"/>
          </p:cNvSpPr>
          <p:nvPr>
            <p:ph type="ctrTitle"/>
          </p:nvPr>
        </p:nvSpPr>
        <p:spPr>
          <a:xfrm>
            <a:off x="1410891" y="642937"/>
            <a:ext cx="5143500" cy="377429"/>
          </a:xfrm>
        </p:spPr>
        <p:txBody>
          <a:bodyPr>
            <a:normAutofit fontScale="90000"/>
          </a:bodyPr>
          <a:lstStyle/>
          <a:p>
            <a:pPr>
              <a:defRPr/>
            </a:pPr>
            <a:r>
              <a:rPr lang="en-GB"/>
              <a:t>PDSA Record</a:t>
            </a:r>
            <a:endParaRPr lang="en-GB" dirty="0"/>
          </a:p>
        </p:txBody>
      </p:sp>
      <p:sp>
        <p:nvSpPr>
          <p:cNvPr id="4" name="Rectangle 3">
            <a:extLst>
              <a:ext uri="{FF2B5EF4-FFF2-40B4-BE49-F238E27FC236}">
                <a16:creationId xmlns:a16="http://schemas.microsoft.com/office/drawing/2014/main" id="{822D37E5-C230-4380-94FD-9C359DD78DFA}"/>
              </a:ext>
            </a:extLst>
          </p:cNvPr>
          <p:cNvSpPr/>
          <p:nvPr/>
        </p:nvSpPr>
        <p:spPr>
          <a:xfrm>
            <a:off x="1143000" y="635794"/>
            <a:ext cx="267891" cy="377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415748" name="Picture 2">
            <a:extLst>
              <a:ext uri="{FF2B5EF4-FFF2-40B4-BE49-F238E27FC236}">
                <a16:creationId xmlns:a16="http://schemas.microsoft.com/office/drawing/2014/main" id="{E40EAFEF-357C-4D16-9F0D-E2059FF4F0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9653" y="3820717"/>
            <a:ext cx="1060847" cy="55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49" name="Picture 4">
            <a:extLst>
              <a:ext uri="{FF2B5EF4-FFF2-40B4-BE49-F238E27FC236}">
                <a16:creationId xmlns:a16="http://schemas.microsoft.com/office/drawing/2014/main" id="{D2D2B2B6-6F00-44DC-AACA-73C7210C9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3820716"/>
            <a:ext cx="11049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50" name="Picture 2">
            <a:extLst>
              <a:ext uri="{FF2B5EF4-FFF2-40B4-BE49-F238E27FC236}">
                <a16:creationId xmlns:a16="http://schemas.microsoft.com/office/drawing/2014/main" id="{F0812E27-BAF9-48CA-BBD3-F5090FD6B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691" t="19612" r="35416" b="16164"/>
          <a:stretch>
            <a:fillRect/>
          </a:stretch>
        </p:blipFill>
        <p:spPr bwMode="auto">
          <a:xfrm>
            <a:off x="2750344" y="1159669"/>
            <a:ext cx="4049316" cy="311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7">
            <a:extLst>
              <a:ext uri="{FF2B5EF4-FFF2-40B4-BE49-F238E27FC236}">
                <a16:creationId xmlns:a16="http://schemas.microsoft.com/office/drawing/2014/main" id="{409B2228-9689-4C66-AF73-D9AF52BAF4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725" y="139119"/>
            <a:ext cx="7508549" cy="48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09F872C-F60D-48BB-B8D8-3172FC6E89D7}"/>
              </a:ext>
            </a:extLst>
          </p:cNvPr>
          <p:cNvSpPr/>
          <p:nvPr/>
        </p:nvSpPr>
        <p:spPr>
          <a:xfrm>
            <a:off x="3789760" y="1821657"/>
            <a:ext cx="2622947" cy="132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Tree>
    <p:extLst>
      <p:ext uri="{BB962C8B-B14F-4D97-AF65-F5344CB8AC3E}">
        <p14:creationId xmlns:p14="http://schemas.microsoft.com/office/powerpoint/2010/main" val="3704221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284E-B62F-4DEE-8459-463A980F363E}"/>
              </a:ext>
            </a:extLst>
          </p:cNvPr>
          <p:cNvSpPr>
            <a:spLocks noGrp="1"/>
          </p:cNvSpPr>
          <p:nvPr>
            <p:ph type="title"/>
          </p:nvPr>
        </p:nvSpPr>
        <p:spPr/>
        <p:txBody>
          <a:bodyPr/>
          <a:lstStyle/>
          <a:p>
            <a:r>
              <a:rPr lang="en-GB" sz="2800" dirty="0"/>
              <a:t>Tests of Change </a:t>
            </a:r>
          </a:p>
        </p:txBody>
      </p:sp>
      <p:sp>
        <p:nvSpPr>
          <p:cNvPr id="3" name="Text Placeholder 2">
            <a:extLst>
              <a:ext uri="{FF2B5EF4-FFF2-40B4-BE49-F238E27FC236}">
                <a16:creationId xmlns:a16="http://schemas.microsoft.com/office/drawing/2014/main" id="{A41A7743-F7FE-4C74-9306-EF40290D2431}"/>
              </a:ext>
            </a:extLst>
          </p:cNvPr>
          <p:cNvSpPr>
            <a:spLocks noGrp="1"/>
          </p:cNvSpPr>
          <p:nvPr>
            <p:ph type="body" idx="2"/>
          </p:nvPr>
        </p:nvSpPr>
        <p:spPr>
          <a:xfrm rot="10800000" flipH="1" flipV="1">
            <a:off x="6886099" y="7554501"/>
            <a:ext cx="713330" cy="865936"/>
          </a:xfrm>
        </p:spPr>
        <p:txBody>
          <a:bodyPr/>
          <a:lstStyle/>
          <a:p>
            <a:endParaRPr lang="en-GB" dirty="0"/>
          </a:p>
        </p:txBody>
      </p:sp>
      <p:sp>
        <p:nvSpPr>
          <p:cNvPr id="4" name="Content Placeholder 3">
            <a:extLst>
              <a:ext uri="{FF2B5EF4-FFF2-40B4-BE49-F238E27FC236}">
                <a16:creationId xmlns:a16="http://schemas.microsoft.com/office/drawing/2014/main" id="{3CCD7F3B-C936-4D91-AA6D-094232BBABA5}"/>
              </a:ext>
            </a:extLst>
          </p:cNvPr>
          <p:cNvSpPr>
            <a:spLocks noGrp="1"/>
          </p:cNvSpPr>
          <p:nvPr>
            <p:ph sz="quarter" idx="1"/>
          </p:nvPr>
        </p:nvSpPr>
        <p:spPr>
          <a:xfrm>
            <a:off x="1733352" y="5797746"/>
            <a:ext cx="3328766" cy="1393801"/>
          </a:xfrm>
        </p:spPr>
        <p:txBody>
          <a:bodyPr>
            <a:normAutofit/>
          </a:bodyPr>
          <a:lstStyle/>
          <a:p>
            <a:endParaRPr lang="en-GB" sz="2000" dirty="0"/>
          </a:p>
        </p:txBody>
      </p:sp>
      <p:pic>
        <p:nvPicPr>
          <p:cNvPr id="2056" name="Picture 1" descr="Related image">
            <a:extLst>
              <a:ext uri="{FF2B5EF4-FFF2-40B4-BE49-F238E27FC236}">
                <a16:creationId xmlns:a16="http://schemas.microsoft.com/office/drawing/2014/main" id="{DF18C78A-27EB-4474-A84A-9794C4D41F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299408" y="1889760"/>
            <a:ext cx="1517075" cy="54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D1CD2F4-041C-4226-8D20-A1054EA69D64}"/>
              </a:ext>
            </a:extLst>
          </p:cNvPr>
          <p:cNvSpPr/>
          <p:nvPr/>
        </p:nvSpPr>
        <p:spPr>
          <a:xfrm>
            <a:off x="83127" y="228600"/>
            <a:ext cx="2244437" cy="1384995"/>
          </a:xfrm>
          <a:prstGeom prst="rect">
            <a:avLst/>
          </a:prstGeom>
        </p:spPr>
        <p:txBody>
          <a:bodyPr wrap="square">
            <a:spAutoFit/>
          </a:bodyPr>
          <a:lstStyle/>
          <a:p>
            <a:endParaRPr lang="en-US" sz="1400" b="1" i="1" dirty="0"/>
          </a:p>
          <a:p>
            <a:r>
              <a:rPr lang="en-US" sz="1400" b="1" i="1" dirty="0"/>
              <a:t>A poster was created for the waiting room to include photographs and names of high risk medication examples. </a:t>
            </a:r>
          </a:p>
        </p:txBody>
      </p:sp>
      <p:pic>
        <p:nvPicPr>
          <p:cNvPr id="4098" name="Picture 4" descr="Image result for metformin">
            <a:extLst>
              <a:ext uri="{FF2B5EF4-FFF2-40B4-BE49-F238E27FC236}">
                <a16:creationId xmlns:a16="http://schemas.microsoft.com/office/drawing/2014/main" id="{47942F13-7048-4B94-96A7-E5C5119E6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76" y="2571750"/>
            <a:ext cx="1647739" cy="94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872F2B3-3B86-42B5-88AC-CDDC066F53CB}"/>
              </a:ext>
            </a:extLst>
          </p:cNvPr>
          <p:cNvSpPr/>
          <p:nvPr/>
        </p:nvSpPr>
        <p:spPr>
          <a:xfrm rot="10800000" flipV="1">
            <a:off x="2604654" y="2615545"/>
            <a:ext cx="991985" cy="917046"/>
          </a:xfrm>
          <a:prstGeom prst="rect">
            <a:avLst/>
          </a:prstGeom>
        </p:spPr>
        <p:txBody>
          <a:bodyPr wrap="square">
            <a:spAutoFit/>
          </a:bodyPr>
          <a:lstStyle/>
          <a:p>
            <a:pPr>
              <a:lnSpc>
                <a:spcPct val="115000"/>
              </a:lnSpc>
              <a:spcAft>
                <a:spcPts val="1000"/>
              </a:spcAft>
            </a:pPr>
            <a:r>
              <a:rPr lang="en-GB" sz="1000" b="1" dirty="0">
                <a:latin typeface="Cambria" panose="02040503050406030204" pitchFamily="18" charset="0"/>
                <a:ea typeface="Calibri" panose="020F0502020204030204" pitchFamily="34" charset="0"/>
                <a:cs typeface="Times New Roman" panose="02020603050405020304" pitchFamily="18" charset="0"/>
              </a:rPr>
              <a:t>Metformin Tablets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b="1" dirty="0">
                <a:latin typeface="Cambria" panose="02040503050406030204" pitchFamily="18" charset="0"/>
                <a:ea typeface="Calibri" panose="020F0502020204030204" pitchFamily="34" charset="0"/>
                <a:cs typeface="Times New Roman" panose="02020603050405020304" pitchFamily="18" charset="0"/>
              </a:rPr>
              <a:t>or Insulin Injections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E9EFEE0-8F2D-44F0-A4B9-DCBEFD244AF1}"/>
              </a:ext>
            </a:extLst>
          </p:cNvPr>
          <p:cNvSpPr/>
          <p:nvPr/>
        </p:nvSpPr>
        <p:spPr>
          <a:xfrm>
            <a:off x="1924394" y="1716260"/>
            <a:ext cx="1517076" cy="553998"/>
          </a:xfrm>
          <a:prstGeom prst="rect">
            <a:avLst/>
          </a:prstGeom>
        </p:spPr>
        <p:txBody>
          <a:bodyPr wrap="square">
            <a:spAutoFit/>
          </a:bodyPr>
          <a:lstStyle/>
          <a:p>
            <a:endParaRPr lang="en-GB" sz="1000" b="1" dirty="0">
              <a:latin typeface="Cambria" panose="02040503050406030204" pitchFamily="18" charset="0"/>
              <a:ea typeface="Calibri" panose="020F0502020204030204" pitchFamily="34" charset="0"/>
              <a:cs typeface="Times New Roman" panose="02020603050405020304" pitchFamily="18" charset="0"/>
            </a:endParaRPr>
          </a:p>
          <a:p>
            <a:endParaRPr lang="en-GB" sz="1000" b="1" dirty="0">
              <a:latin typeface="Cambria" panose="02040503050406030204" pitchFamily="18" charset="0"/>
              <a:ea typeface="Calibri" panose="020F0502020204030204" pitchFamily="34" charset="0"/>
              <a:cs typeface="Times New Roman" panose="02020603050405020304" pitchFamily="18" charset="0"/>
            </a:endParaRPr>
          </a:p>
          <a:p>
            <a:r>
              <a:rPr lang="en-GB" sz="1000" b="1" dirty="0">
                <a:latin typeface="Cambria" panose="02040503050406030204" pitchFamily="18" charset="0"/>
                <a:ea typeface="Calibri" panose="020F0502020204030204" pitchFamily="34" charset="0"/>
                <a:cs typeface="Times New Roman" panose="02020603050405020304" pitchFamily="18" charset="0"/>
              </a:rPr>
              <a:t>Warfarin Tablets </a:t>
            </a:r>
            <a:endParaRPr lang="en-GB" sz="1000" dirty="0"/>
          </a:p>
        </p:txBody>
      </p:sp>
      <p:pic>
        <p:nvPicPr>
          <p:cNvPr id="4099" name="Picture 10" descr="Image result for bisphosphonate">
            <a:extLst>
              <a:ext uri="{FF2B5EF4-FFF2-40B4-BE49-F238E27FC236}">
                <a16:creationId xmlns:a16="http://schemas.microsoft.com/office/drawing/2014/main" id="{4C6ABD9E-21D2-40B2-AE90-640F50CC6F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266" y="3700490"/>
            <a:ext cx="1647739" cy="123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BE5CA10-776D-4F9B-9057-BA60F5B25FEE}"/>
              </a:ext>
            </a:extLst>
          </p:cNvPr>
          <p:cNvSpPr/>
          <p:nvPr/>
        </p:nvSpPr>
        <p:spPr>
          <a:xfrm>
            <a:off x="1733352" y="3773978"/>
            <a:ext cx="2033702" cy="434863"/>
          </a:xfrm>
          <a:prstGeom prst="rect">
            <a:avLst/>
          </a:prstGeom>
        </p:spPr>
        <p:txBody>
          <a:bodyPr wrap="square">
            <a:spAutoFit/>
          </a:bodyPr>
          <a:lstStyle/>
          <a:p>
            <a:pPr>
              <a:lnSpc>
                <a:spcPct val="115000"/>
              </a:lnSpc>
              <a:spcAft>
                <a:spcPts val="1000"/>
              </a:spcAft>
            </a:pPr>
            <a:r>
              <a:rPr lang="en-GB" sz="1000" b="1" dirty="0">
                <a:latin typeface="Cambria" panose="02040503050406030204" pitchFamily="18" charset="0"/>
                <a:ea typeface="Calibri" panose="020F0502020204030204" pitchFamily="34" charset="0"/>
                <a:cs typeface="Times New Roman" panose="02020603050405020304" pitchFamily="18" charset="0"/>
              </a:rPr>
              <a:t>Bisphosphonate drugs for</a:t>
            </a:r>
            <a:br>
              <a:rPr lang="en-GB" sz="1000" b="1" dirty="0">
                <a:latin typeface="Cambria" panose="02040503050406030204" pitchFamily="18" charset="0"/>
                <a:ea typeface="Calibri" panose="020F0502020204030204" pitchFamily="34" charset="0"/>
                <a:cs typeface="Times New Roman" panose="02020603050405020304" pitchFamily="18" charset="0"/>
              </a:rPr>
            </a:br>
            <a:r>
              <a:rPr lang="en-GB" sz="1000" b="1" dirty="0">
                <a:latin typeface="Cambria" panose="02040503050406030204" pitchFamily="18" charset="0"/>
                <a:ea typeface="Calibri" panose="020F0502020204030204" pitchFamily="34" charset="0"/>
                <a:cs typeface="Times New Roman" panose="02020603050405020304" pitchFamily="18" charset="0"/>
              </a:rPr>
              <a:t>your Bones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33" descr="C:\Users\OkeefeE\AppData\Local\Microsoft\Windows\Temporary Internet Files\Content.Outlook\XJYSH04X\photo.PNG">
            <a:extLst>
              <a:ext uri="{FF2B5EF4-FFF2-40B4-BE49-F238E27FC236}">
                <a16:creationId xmlns:a16="http://schemas.microsoft.com/office/drawing/2014/main" id="{FF3ACD7C-55A9-401C-8F56-98D3FB375785}"/>
              </a:ext>
            </a:extLst>
          </p:cNvPr>
          <p:cNvPicPr>
            <a:picLocks noChangeAspect="1" noChangeArrowheads="1"/>
          </p:cNvPicPr>
          <p:nvPr/>
        </p:nvPicPr>
        <p:blipFill>
          <a:blip r:embed="rId5"/>
          <a:srcRect/>
          <a:stretch>
            <a:fillRect/>
          </a:stretch>
        </p:blipFill>
        <p:spPr bwMode="auto">
          <a:xfrm>
            <a:off x="3397735" y="748145"/>
            <a:ext cx="2385260" cy="1612825"/>
          </a:xfrm>
          <a:prstGeom prst="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A9BEC18B-3192-4502-B988-05DC797C58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996" y="2524497"/>
            <a:ext cx="5452782" cy="2351985"/>
          </a:xfrm>
          <a:prstGeom prst="rect">
            <a:avLst/>
          </a:prstGeom>
          <a:noFill/>
          <a:ln w="222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02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5530-A764-4373-AD2A-614EFA4EFB65}"/>
              </a:ext>
            </a:extLst>
          </p:cNvPr>
          <p:cNvSpPr>
            <a:spLocks noGrp="1"/>
          </p:cNvSpPr>
          <p:nvPr>
            <p:ph type="title"/>
          </p:nvPr>
        </p:nvSpPr>
        <p:spPr/>
        <p:txBody>
          <a:bodyPr/>
          <a:lstStyle/>
          <a:p>
            <a:r>
              <a:rPr lang="en-GB" altLang="en-US" dirty="0">
                <a:latin typeface="Source Sans Pro" panose="020B0503030403020204" pitchFamily="34" charset="0"/>
                <a:ea typeface="Source Sans Pro" panose="020B0503030403020204" pitchFamily="34" charset="0"/>
                <a:cs typeface="Source Sans Pro" panose="020B0503030403020204" pitchFamily="34" charset="0"/>
              </a:rPr>
              <a:t>Quality Improvement Tools in GDS</a:t>
            </a:r>
            <a:endParaRPr lang="en-GB" dirty="0"/>
          </a:p>
        </p:txBody>
      </p:sp>
      <p:sp>
        <p:nvSpPr>
          <p:cNvPr id="3" name="Content Placeholder 2">
            <a:extLst>
              <a:ext uri="{FF2B5EF4-FFF2-40B4-BE49-F238E27FC236}">
                <a16:creationId xmlns:a16="http://schemas.microsoft.com/office/drawing/2014/main" id="{E296D99A-08FF-467C-B386-8FC31F6C112D}"/>
              </a:ext>
            </a:extLst>
          </p:cNvPr>
          <p:cNvSpPr>
            <a:spLocks noGrp="1"/>
          </p:cNvSpPr>
          <p:nvPr>
            <p:ph sz="quarter" idx="1"/>
          </p:nvPr>
        </p:nvSpPr>
        <p:spPr>
          <a:xfrm>
            <a:off x="770313" y="1214428"/>
            <a:ext cx="8016528" cy="3403292"/>
          </a:xfrm>
        </p:spPr>
        <p:txBody>
          <a:bodyPr>
            <a:normAutofit fontScale="62500" lnSpcReduction="20000"/>
          </a:bodyPr>
          <a:lstStyle/>
          <a:p>
            <a:pPr marL="0" indent="0">
              <a:defRPr/>
            </a:pPr>
            <a:r>
              <a:rPr lang="en-GB" sz="4000" dirty="0"/>
              <a:t>‘</a:t>
            </a:r>
            <a:r>
              <a:rPr lang="en-GB" sz="4000" b="1" dirty="0"/>
              <a:t>Quality Improvement  Activity’ </a:t>
            </a:r>
            <a:r>
              <a:rPr lang="en-GB" sz="2800" dirty="0"/>
              <a:t>(New Term) </a:t>
            </a:r>
          </a:p>
          <a:p>
            <a:pPr marL="0" indent="0">
              <a:defRPr/>
            </a:pPr>
            <a:r>
              <a:rPr lang="en-GB" sz="2800" dirty="0"/>
              <a:t>Now in Amended Regulations from October 17</a:t>
            </a:r>
            <a:endParaRPr lang="en-GB" sz="2400" dirty="0"/>
          </a:p>
          <a:p>
            <a:pPr marL="0" indent="0">
              <a:defRPr/>
            </a:pPr>
            <a:r>
              <a:rPr lang="en-GB" sz="2900" dirty="0"/>
              <a:t>Definition includes: </a:t>
            </a:r>
          </a:p>
          <a:p>
            <a:pPr>
              <a:defRPr/>
            </a:pPr>
            <a:r>
              <a:rPr lang="en-GB" sz="2900" dirty="0"/>
              <a:t>Audit </a:t>
            </a:r>
          </a:p>
          <a:p>
            <a:pPr>
              <a:defRPr/>
            </a:pPr>
            <a:r>
              <a:rPr lang="en-GB" sz="2900" dirty="0"/>
              <a:t>Peer Review </a:t>
            </a:r>
          </a:p>
          <a:p>
            <a:pPr>
              <a:defRPr/>
            </a:pPr>
            <a:r>
              <a:rPr lang="en-GB" sz="2900" dirty="0"/>
              <a:t>Enhanced SEA </a:t>
            </a:r>
          </a:p>
          <a:p>
            <a:pPr>
              <a:defRPr/>
            </a:pPr>
            <a:r>
              <a:rPr lang="en-GB" sz="2900" dirty="0"/>
              <a:t>Practice Based Research </a:t>
            </a:r>
          </a:p>
          <a:p>
            <a:pPr>
              <a:defRPr/>
            </a:pPr>
            <a:r>
              <a:rPr lang="en-GB" sz="2900" b="1" dirty="0"/>
              <a:t>Patient Safety Review   </a:t>
            </a:r>
          </a:p>
          <a:p>
            <a:pPr marL="0" indent="0">
              <a:defRPr/>
            </a:pPr>
            <a:r>
              <a:rPr lang="en-GB" sz="2800" dirty="0"/>
              <a:t>                           </a:t>
            </a:r>
            <a:r>
              <a:rPr lang="en-GB" sz="2800" b="1" dirty="0"/>
              <a:t>Must do 15 Hours/3yr cycle</a:t>
            </a:r>
          </a:p>
          <a:p>
            <a:pPr marL="0" indent="0">
              <a:defRPr/>
            </a:pPr>
            <a:r>
              <a:rPr lang="en-GB" sz="2800" dirty="0"/>
              <a:t>                    </a:t>
            </a:r>
            <a:r>
              <a:rPr lang="en-GB" sz="2800" dirty="0">
                <a:solidFill>
                  <a:srgbClr val="FF0000"/>
                </a:solidFill>
              </a:rPr>
              <a:t>Financial incentive  available to dentists </a:t>
            </a:r>
          </a:p>
          <a:p>
            <a:pPr marL="0" indent="0">
              <a:defRPr/>
            </a:pPr>
            <a:r>
              <a:rPr lang="en-GB" sz="3200" b="1" dirty="0"/>
              <a:t>       Quality Improvement Methodology -NEW </a:t>
            </a:r>
          </a:p>
          <a:p>
            <a:pPr marL="0" indent="0">
              <a:defRPr/>
            </a:pPr>
            <a:endParaRPr lang="en-GB" sz="2800" dirty="0"/>
          </a:p>
          <a:p>
            <a:endParaRPr lang="en-GB" dirty="0"/>
          </a:p>
        </p:txBody>
      </p:sp>
      <p:pic>
        <p:nvPicPr>
          <p:cNvPr id="4" name="Picture 10">
            <a:extLst>
              <a:ext uri="{FF2B5EF4-FFF2-40B4-BE49-F238E27FC236}">
                <a16:creationId xmlns:a16="http://schemas.microsoft.com/office/drawing/2014/main" id="{DD354964-357B-46AD-A1D3-913727A0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847" y="907478"/>
            <a:ext cx="2271374" cy="14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oolbox2.jpg">
            <a:extLst>
              <a:ext uri="{FF2B5EF4-FFF2-40B4-BE49-F238E27FC236}">
                <a16:creationId xmlns:a16="http://schemas.microsoft.com/office/drawing/2014/main" id="{22547441-6DAD-4D49-BAB8-DCE61610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768" y="2267681"/>
            <a:ext cx="1510453" cy="146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169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11189C4-A8E7-4B4A-AFD4-27AFAB5C683D}"/>
              </a:ext>
            </a:extLst>
          </p:cNvPr>
          <p:cNvSpPr>
            <a:spLocks noGrp="1"/>
          </p:cNvSpPr>
          <p:nvPr>
            <p:ph idx="1"/>
          </p:nvPr>
        </p:nvSpPr>
        <p:spPr>
          <a:xfrm>
            <a:off x="304800" y="801044"/>
            <a:ext cx="5715000" cy="3713805"/>
          </a:xfrm>
        </p:spPr>
        <p:txBody>
          <a:bodyPr/>
          <a:lstStyle/>
          <a:p>
            <a:r>
              <a:rPr lang="en-GB" sz="2800" b="1" dirty="0"/>
              <a:t>What Did Dental Teams Say?</a:t>
            </a:r>
          </a:p>
        </p:txBody>
      </p:sp>
      <p:sp>
        <p:nvSpPr>
          <p:cNvPr id="12" name="Text Placeholder 11">
            <a:extLst>
              <a:ext uri="{FF2B5EF4-FFF2-40B4-BE49-F238E27FC236}">
                <a16:creationId xmlns:a16="http://schemas.microsoft.com/office/drawing/2014/main" id="{555D0194-3C6E-4DA8-A1C8-FA2AAA735A4A}"/>
              </a:ext>
            </a:extLst>
          </p:cNvPr>
          <p:cNvSpPr>
            <a:spLocks noGrp="1"/>
          </p:cNvSpPr>
          <p:nvPr>
            <p:ph type="body" sz="half" idx="2"/>
          </p:nvPr>
        </p:nvSpPr>
        <p:spPr>
          <a:xfrm>
            <a:off x="343813" y="826619"/>
            <a:ext cx="3361199" cy="4119154"/>
          </a:xfrm>
        </p:spPr>
        <p:txBody>
          <a:bodyPr>
            <a:normAutofit fontScale="70000" lnSpcReduction="20000"/>
          </a:bodyPr>
          <a:lstStyle/>
          <a:p>
            <a:endParaRPr lang="en-US" altLang="en-US" sz="1800" dirty="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a:p>
            <a:r>
              <a:rPr lang="en-US" altLang="en-US" sz="2900" dirty="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The SPSP approach has introduced the quality improvement methodology into the dental team. </a:t>
            </a:r>
          </a:p>
          <a:p>
            <a:r>
              <a:rPr lang="en-US" altLang="en-US" sz="2900" dirty="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PDSA has helped create a safer environment, resulting in a more reliable process, reducing variation through greater engagement of both the patient and the dental team in primary dental care. </a:t>
            </a:r>
          </a:p>
          <a:p>
            <a:endParaRPr lang="en-GB" dirty="0"/>
          </a:p>
        </p:txBody>
      </p:sp>
      <p:sp>
        <p:nvSpPr>
          <p:cNvPr id="5" name="Speech Bubble: Rectangle with Corners Rounded 4">
            <a:extLst>
              <a:ext uri="{FF2B5EF4-FFF2-40B4-BE49-F238E27FC236}">
                <a16:creationId xmlns:a16="http://schemas.microsoft.com/office/drawing/2014/main" id="{5AA3DB36-326F-4F6A-845C-F081595F25E2}"/>
              </a:ext>
            </a:extLst>
          </p:cNvPr>
          <p:cNvSpPr/>
          <p:nvPr/>
        </p:nvSpPr>
        <p:spPr>
          <a:xfrm>
            <a:off x="4743977" y="774701"/>
            <a:ext cx="3942823" cy="1156710"/>
          </a:xfrm>
          <a:prstGeom prst="wedgeRoundRectCallou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a:defRPr/>
            </a:pPr>
            <a:r>
              <a:rPr lang="en-GB" sz="1400" dirty="0">
                <a:solidFill>
                  <a:schemeClr val="accent2"/>
                </a:solidFill>
                <a:latin typeface="Arial Black" pitchFamily="34" charset="0"/>
              </a:rPr>
              <a:t>The team had great ideas that the dentists had not considered</a:t>
            </a:r>
          </a:p>
        </p:txBody>
      </p:sp>
      <p:sp>
        <p:nvSpPr>
          <p:cNvPr id="6" name="Speech Bubble: Oval 5">
            <a:extLst>
              <a:ext uri="{FF2B5EF4-FFF2-40B4-BE49-F238E27FC236}">
                <a16:creationId xmlns:a16="http://schemas.microsoft.com/office/drawing/2014/main" id="{61FDB4B2-04F3-4F89-922A-0A44248F4E0A}"/>
              </a:ext>
            </a:extLst>
          </p:cNvPr>
          <p:cNvSpPr/>
          <p:nvPr/>
        </p:nvSpPr>
        <p:spPr>
          <a:xfrm>
            <a:off x="3890776" y="2015565"/>
            <a:ext cx="4026754" cy="1493329"/>
          </a:xfrm>
          <a:prstGeom prst="wedgeEllipseCallou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eaLnBrk="1"/>
            <a:r>
              <a:rPr lang="en-GB" altLang="en-US" sz="1400" dirty="0">
                <a:solidFill>
                  <a:schemeClr val="accent2"/>
                </a:solidFill>
                <a:latin typeface="Arial Black" panose="020B0A04020102020204" pitchFamily="34" charset="0"/>
              </a:rPr>
              <a:t>Team more confident raising ideas, concerns or issues </a:t>
            </a:r>
          </a:p>
        </p:txBody>
      </p:sp>
      <p:sp>
        <p:nvSpPr>
          <p:cNvPr id="8" name="Speech Bubble: Rectangle with Corners Rounded 7">
            <a:extLst>
              <a:ext uri="{FF2B5EF4-FFF2-40B4-BE49-F238E27FC236}">
                <a16:creationId xmlns:a16="http://schemas.microsoft.com/office/drawing/2014/main" id="{7A76E0EE-A7A2-4E62-885B-957F3E783F5D}"/>
              </a:ext>
            </a:extLst>
          </p:cNvPr>
          <p:cNvSpPr/>
          <p:nvPr/>
        </p:nvSpPr>
        <p:spPr>
          <a:xfrm flipH="1">
            <a:off x="4743976" y="3593049"/>
            <a:ext cx="3942823" cy="1352724"/>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eaLnBrk="1">
              <a:defRPr/>
            </a:pPr>
            <a:r>
              <a:rPr lang="en-GB" sz="1400" dirty="0">
                <a:solidFill>
                  <a:schemeClr val="accent2"/>
                </a:solidFill>
                <a:latin typeface="Arial Black" pitchFamily="34" charset="0"/>
                <a:cs typeface="Arial" charset="0"/>
              </a:rPr>
              <a:t>We were concerned it would be seen as ‘another thing to add to the to do list’ but total opposite- desperate to make changes</a:t>
            </a:r>
          </a:p>
        </p:txBody>
      </p:sp>
    </p:spTree>
    <p:extLst>
      <p:ext uri="{BB962C8B-B14F-4D97-AF65-F5344CB8AC3E}">
        <p14:creationId xmlns:p14="http://schemas.microsoft.com/office/powerpoint/2010/main" val="2262506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941418-4590-4A62-A314-E9B48258F8E9}"/>
              </a:ext>
            </a:extLst>
          </p:cNvPr>
          <p:cNvSpPr txBox="1"/>
          <p:nvPr/>
        </p:nvSpPr>
        <p:spPr>
          <a:xfrm>
            <a:off x="3784600" y="679450"/>
            <a:ext cx="1555750" cy="369888"/>
          </a:xfrm>
          <a:prstGeom prst="rect">
            <a:avLst/>
          </a:prstGeom>
          <a:noFill/>
        </p:spPr>
        <p:txBody>
          <a:bodyPr>
            <a:spAutoFit/>
          </a:bodyPr>
          <a:lstStyle/>
          <a:p>
            <a:pPr algn="ctr" eaLnBrk="1" hangingPunct="1">
              <a:defRPr/>
            </a:pPr>
            <a:r>
              <a:rPr lang="en-GB" b="1" u="sng" dirty="0">
                <a:solidFill>
                  <a:prstClr val="black"/>
                </a:solidFill>
                <a:ea typeface="ＭＳ Ｐゴシック" pitchFamily="34" charset="-128"/>
                <a:cs typeface="+mn-cs"/>
              </a:rPr>
              <a:t>Test version</a:t>
            </a:r>
          </a:p>
        </p:txBody>
      </p:sp>
      <p:graphicFrame>
        <p:nvGraphicFramePr>
          <p:cNvPr id="7" name="Chart 6">
            <a:extLst>
              <a:ext uri="{FF2B5EF4-FFF2-40B4-BE49-F238E27FC236}">
                <a16:creationId xmlns:a16="http://schemas.microsoft.com/office/drawing/2014/main" id="{4965BEB2-4B91-4EE9-935F-15ABE5E50A65}"/>
              </a:ext>
            </a:extLst>
          </p:cNvPr>
          <p:cNvGraphicFramePr>
            <a:graphicFrameLocks/>
          </p:cNvGraphicFramePr>
          <p:nvPr>
            <p:extLst>
              <p:ext uri="{D42A27DB-BD31-4B8C-83A1-F6EECF244321}">
                <p14:modId xmlns:p14="http://schemas.microsoft.com/office/powerpoint/2010/main" val="435802939"/>
              </p:ext>
            </p:extLst>
          </p:nvPr>
        </p:nvGraphicFramePr>
        <p:xfrm>
          <a:off x="681925" y="565688"/>
          <a:ext cx="7935132" cy="36266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1D436E0-A652-4557-AAF0-E32CDE0647F3}"/>
              </a:ext>
            </a:extLst>
          </p:cNvPr>
          <p:cNvSpPr txBox="1"/>
          <p:nvPr/>
        </p:nvSpPr>
        <p:spPr>
          <a:xfrm>
            <a:off x="2974975" y="0"/>
            <a:ext cx="2597921" cy="369332"/>
          </a:xfrm>
          <a:prstGeom prst="rect">
            <a:avLst/>
          </a:prstGeom>
          <a:noFill/>
        </p:spPr>
        <p:txBody>
          <a:bodyPr wrap="square" rtlCol="0">
            <a:spAutoFit/>
          </a:bodyPr>
          <a:lstStyle/>
          <a:p>
            <a:r>
              <a:rPr lang="en-GB" b="1" dirty="0"/>
              <a:t>      The Results</a:t>
            </a:r>
          </a:p>
        </p:txBody>
      </p:sp>
    </p:spTree>
    <p:extLst>
      <p:ext uri="{BB962C8B-B14F-4D97-AF65-F5344CB8AC3E}">
        <p14:creationId xmlns:p14="http://schemas.microsoft.com/office/powerpoint/2010/main" val="82580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sp>
        <p:nvSpPr>
          <p:cNvPr id="6" name="Rectangle 5"/>
          <p:cNvSpPr/>
          <p:nvPr/>
        </p:nvSpPr>
        <p:spPr>
          <a:xfrm>
            <a:off x="0" y="407742"/>
            <a:ext cx="357158" cy="504000"/>
          </a:xfrm>
          <a:prstGeom prst="rect">
            <a:avLst/>
          </a:prstGeom>
          <a:solidFill>
            <a:srgbClr val="009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p:cNvGraphicFramePr/>
          <p:nvPr/>
        </p:nvGraphicFramePr>
        <p:xfrm>
          <a:off x="750599" y="1284796"/>
          <a:ext cx="5417185" cy="3143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708905" y="1127478"/>
          <a:ext cx="5569585" cy="35096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71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B029CD3C-56CB-42CF-B6C4-42CD62927B6A}"/>
              </a:ext>
            </a:extLst>
          </p:cNvPr>
          <p:cNvSpPr>
            <a:spLocks noGrp="1" noChangeArrowheads="1"/>
          </p:cNvSpPr>
          <p:nvPr>
            <p:ph type="title"/>
          </p:nvPr>
        </p:nvSpPr>
        <p:spPr>
          <a:xfrm>
            <a:off x="646113" y="149014"/>
            <a:ext cx="7563167" cy="677334"/>
          </a:xfrm>
        </p:spPr>
        <p:txBody>
          <a:bodyPr>
            <a:normAutofit/>
          </a:bodyPr>
          <a:lstStyle/>
          <a:p>
            <a:pPr eaLnBrk="1" hangingPunct="1"/>
            <a:r>
              <a:rPr lang="en-GB" altLang="en-US" b="1" dirty="0"/>
              <a:t>What Did We learn from the QI experience</a:t>
            </a:r>
          </a:p>
        </p:txBody>
      </p:sp>
      <p:sp>
        <p:nvSpPr>
          <p:cNvPr id="59395" name="Content Placeholder 1">
            <a:extLst>
              <a:ext uri="{FF2B5EF4-FFF2-40B4-BE49-F238E27FC236}">
                <a16:creationId xmlns:a16="http://schemas.microsoft.com/office/drawing/2014/main" id="{A0E9C698-3452-429A-8ECA-74991ACABA6E}"/>
              </a:ext>
            </a:extLst>
          </p:cNvPr>
          <p:cNvSpPr>
            <a:spLocks noGrp="1"/>
          </p:cNvSpPr>
          <p:nvPr>
            <p:ph idx="1"/>
          </p:nvPr>
        </p:nvSpPr>
        <p:spPr>
          <a:xfrm>
            <a:off x="646113" y="826348"/>
            <a:ext cx="7672387" cy="3913928"/>
          </a:xfrm>
        </p:spPr>
        <p:txBody>
          <a:bodyPr rtlCol="0">
            <a:normAutofit fontScale="92500"/>
          </a:bodyPr>
          <a:lstStyle/>
          <a:p>
            <a:pPr eaLnBrk="1" fontAlgn="auto" hangingPunct="1">
              <a:spcAft>
                <a:spcPts val="0"/>
              </a:spcAft>
              <a:defRPr/>
            </a:pPr>
            <a:r>
              <a:rPr lang="en-GB" altLang="en-US" sz="2200" dirty="0"/>
              <a:t>QI methodology was new and challenging  for dental teams.</a:t>
            </a:r>
          </a:p>
          <a:p>
            <a:pPr eaLnBrk="1" fontAlgn="auto" hangingPunct="1">
              <a:spcAft>
                <a:spcPts val="0"/>
              </a:spcAft>
              <a:defRPr/>
            </a:pPr>
            <a:r>
              <a:rPr lang="en-GB" altLang="en-US" sz="2200" dirty="0"/>
              <a:t>Needs underpinning knowledge and practical application with dental examples earlier.  EDUCATION +++</a:t>
            </a:r>
          </a:p>
          <a:p>
            <a:pPr eaLnBrk="1" fontAlgn="auto" hangingPunct="1">
              <a:spcAft>
                <a:spcPts val="0"/>
              </a:spcAft>
              <a:defRPr/>
            </a:pPr>
            <a:r>
              <a:rPr lang="en-GB" altLang="en-US" sz="2200" dirty="0"/>
              <a:t>The question is critical –need to be able to be measured to collect data </a:t>
            </a:r>
          </a:p>
          <a:p>
            <a:pPr eaLnBrk="1" fontAlgn="auto" hangingPunct="1">
              <a:spcAft>
                <a:spcPts val="0"/>
              </a:spcAft>
              <a:defRPr/>
            </a:pPr>
            <a:r>
              <a:rPr lang="en-GB" altLang="en-US" sz="2200" dirty="0"/>
              <a:t>Need better IT systems and skills</a:t>
            </a:r>
          </a:p>
          <a:p>
            <a:pPr eaLnBrk="1" fontAlgn="auto" hangingPunct="1">
              <a:spcAft>
                <a:spcPts val="0"/>
              </a:spcAft>
              <a:defRPr/>
            </a:pPr>
            <a:r>
              <a:rPr lang="en-GB" altLang="en-US" sz="2200" dirty="0"/>
              <a:t>Whole team involvement is critical </a:t>
            </a:r>
          </a:p>
          <a:p>
            <a:pPr eaLnBrk="1" fontAlgn="auto" hangingPunct="1">
              <a:spcAft>
                <a:spcPts val="0"/>
              </a:spcAft>
              <a:defRPr/>
            </a:pPr>
            <a:r>
              <a:rPr lang="en-GB" altLang="en-US" sz="2200" dirty="0"/>
              <a:t>Need access to support </a:t>
            </a:r>
          </a:p>
          <a:p>
            <a:pPr eaLnBrk="1" fontAlgn="auto" hangingPunct="1">
              <a:spcAft>
                <a:spcPts val="0"/>
              </a:spcAft>
              <a:defRPr/>
            </a:pPr>
            <a:r>
              <a:rPr lang="en-GB" altLang="en-US" sz="2200" dirty="0"/>
              <a:t>Need leadership and motivators</a:t>
            </a:r>
          </a:p>
          <a:p>
            <a:pPr eaLnBrk="1" fontAlgn="auto" hangingPunct="1">
              <a:spcAft>
                <a:spcPts val="0"/>
              </a:spcAft>
              <a:defRPr/>
            </a:pPr>
            <a:r>
              <a:rPr lang="en-GB" altLang="en-US" sz="2200" dirty="0"/>
              <a:t>Need to improve communication between practices and other services</a:t>
            </a:r>
          </a:p>
          <a:p>
            <a:pPr eaLnBrk="1" fontAlgn="auto" hangingPunct="1">
              <a:spcAft>
                <a:spcPts val="0"/>
              </a:spcAft>
              <a:defRPr/>
            </a:pPr>
            <a:endParaRPr lang="en-GB" altLang="en-US" sz="2200" dirty="0"/>
          </a:p>
          <a:p>
            <a:pPr eaLnBrk="1" fontAlgn="auto" hangingPunct="1">
              <a:spcAft>
                <a:spcPts val="0"/>
              </a:spcAft>
              <a:defRPr/>
            </a:pPr>
            <a:endParaRPr lang="en-GB" altLang="en-US" sz="2800" dirty="0"/>
          </a:p>
          <a:p>
            <a:pPr eaLnBrk="1" fontAlgn="auto" hangingPunct="1">
              <a:spcAft>
                <a:spcPts val="0"/>
              </a:spcAft>
              <a:defRPr/>
            </a:pPr>
            <a:endParaRPr lang="en-GB" altLang="en-US" dirty="0"/>
          </a:p>
          <a:p>
            <a:pPr eaLnBrk="1" fontAlgn="auto" hangingPunct="1">
              <a:spcAft>
                <a:spcPts val="0"/>
              </a:spcAft>
              <a:defRPr/>
            </a:pPr>
            <a:endParaRPr lang="en-GB" altLang="en-US" dirty="0"/>
          </a:p>
        </p:txBody>
      </p:sp>
    </p:spTree>
    <p:extLst>
      <p:ext uri="{BB962C8B-B14F-4D97-AF65-F5344CB8AC3E}">
        <p14:creationId xmlns:p14="http://schemas.microsoft.com/office/powerpoint/2010/main" val="2432580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47918" y="-344858"/>
            <a:ext cx="6210082" cy="1406453"/>
          </a:xfrm>
        </p:spPr>
        <p:txBody>
          <a:bodyPr/>
          <a:lstStyle/>
          <a:p>
            <a:r>
              <a:rPr lang="en-US" altLang="en-US" b="1" dirty="0">
                <a:ea typeface="ＭＳ Ｐゴシック" panose="020B0600070205080204" pitchFamily="34" charset="-128"/>
              </a:rPr>
              <a:t>            </a:t>
            </a:r>
          </a:p>
        </p:txBody>
      </p:sp>
      <p:pic>
        <p:nvPicPr>
          <p:cNvPr id="56323" name="Content Placeholder 3" descr="differnt perspectiv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3335" y="408451"/>
            <a:ext cx="5475401" cy="3886615"/>
          </a:xfrm>
        </p:spPr>
      </p:pic>
      <p:sp>
        <p:nvSpPr>
          <p:cNvPr id="2" name="Rectangle 1"/>
          <p:cNvSpPr/>
          <p:nvPr/>
        </p:nvSpPr>
        <p:spPr>
          <a:xfrm>
            <a:off x="6097742" y="1583218"/>
            <a:ext cx="2899953" cy="1077218"/>
          </a:xfrm>
          <a:prstGeom prst="rect">
            <a:avLst/>
          </a:prstGeom>
        </p:spPr>
        <p:txBody>
          <a:bodyPr wrap="square">
            <a:spAutoFit/>
          </a:bodyPr>
          <a:lstStyle/>
          <a:p>
            <a:r>
              <a:rPr lang="en-US" altLang="en-US" sz="3200" b="1" dirty="0">
                <a:ea typeface="ＭＳ Ｐゴシック" panose="020B0600070205080204" pitchFamily="34" charset="-128"/>
              </a:rPr>
              <a:t>The Patient’s    Perspective …..</a:t>
            </a:r>
            <a:endParaRPr lang="en-GB" sz="3200" dirty="0"/>
          </a:p>
        </p:txBody>
      </p:sp>
    </p:spTree>
    <p:extLst>
      <p:ext uri="{BB962C8B-B14F-4D97-AF65-F5344CB8AC3E}">
        <p14:creationId xmlns:p14="http://schemas.microsoft.com/office/powerpoint/2010/main" val="624843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 Placeholder 7"/>
          <p:cNvSpPr txBox="1">
            <a:spLocks/>
          </p:cNvSpPr>
          <p:nvPr/>
        </p:nvSpPr>
        <p:spPr>
          <a:xfrm>
            <a:off x="2592878" y="1835473"/>
            <a:ext cx="5331921" cy="1849923"/>
          </a:xfrm>
          <a:prstGeom prst="rect">
            <a:avLst/>
          </a:prstGeom>
        </p:spPr>
        <p:txBody>
          <a:bodyPr>
            <a:noAutofit/>
          </a:bodyPr>
          <a:lstStyle/>
          <a:p>
            <a:pPr marL="0" marR="0" lvl="0" indent="0" algn="l" defTabSz="914400" rtl="0" eaLnBrk="1" fontAlgn="auto" latinLnBrk="0" hangingPunct="1">
              <a:lnSpc>
                <a:spcPct val="110000"/>
              </a:lnSpc>
              <a:spcBef>
                <a:spcPts val="600"/>
              </a:spcBef>
              <a:spcAft>
                <a:spcPts val="0"/>
              </a:spcAft>
              <a:buClr>
                <a:schemeClr val="accent1"/>
              </a:buClr>
              <a:buSzPct val="76000"/>
              <a:buFont typeface="Wingdings 3"/>
              <a:buNone/>
              <a:tabLst/>
              <a:defRPr/>
            </a:pPr>
            <a:r>
              <a:rPr kumimoji="0" lang="en-GB" sz="2800" b="0" i="0" u="none" strike="noStrike" kern="1200" cap="none" spc="0" normalizeH="0" baseline="0" noProof="0" dirty="0">
                <a:ln>
                  <a:noFill/>
                </a:ln>
                <a:effectLst/>
                <a:uLnTx/>
                <a:uFillTx/>
                <a:latin typeface="Calibri" pitchFamily="34" charset="0"/>
                <a:ea typeface="+mn-ea"/>
                <a:cs typeface="+mn-cs"/>
              </a:rPr>
              <a:t>Twitter: </a:t>
            </a:r>
            <a:r>
              <a:rPr kumimoji="0" lang="en-GB" sz="2800" b="1" i="0" u="none" strike="noStrike" kern="1200" cap="none" spc="0" normalizeH="0" baseline="0" noProof="0" dirty="0">
                <a:ln>
                  <a:noFill/>
                </a:ln>
                <a:solidFill>
                  <a:srgbClr val="009987"/>
                </a:solidFill>
                <a:effectLst/>
                <a:uLnTx/>
                <a:uFillTx/>
                <a:latin typeface="Calibri" pitchFamily="34" charset="0"/>
                <a:ea typeface="+mn-ea"/>
                <a:cs typeface="+mn-cs"/>
              </a:rPr>
              <a:t>@</a:t>
            </a:r>
            <a:r>
              <a:rPr kumimoji="0" lang="en-GB" sz="2800" b="1" i="0" u="none" strike="noStrike" kern="1200" cap="none" spc="0" normalizeH="0" baseline="0" noProof="0" dirty="0" err="1">
                <a:ln>
                  <a:noFill/>
                </a:ln>
                <a:solidFill>
                  <a:srgbClr val="009987"/>
                </a:solidFill>
                <a:effectLst/>
                <a:uLnTx/>
                <a:uFillTx/>
                <a:latin typeface="Calibri" pitchFamily="34" charset="0"/>
                <a:ea typeface="+mn-ea"/>
                <a:cs typeface="+mn-cs"/>
              </a:rPr>
              <a:t>ihubscot</a:t>
            </a:r>
            <a:r>
              <a:rPr kumimoji="0" lang="en-GB" sz="2800" b="1" i="0" u="none" strike="noStrike" kern="1200" cap="none" spc="0" normalizeH="0" baseline="0" noProof="0" dirty="0">
                <a:ln>
                  <a:noFill/>
                </a:ln>
                <a:solidFill>
                  <a:srgbClr val="009987"/>
                </a:solidFill>
                <a:effectLst/>
                <a:uLnTx/>
                <a:uFillTx/>
                <a:latin typeface="Calibri" pitchFamily="34" charset="0"/>
                <a:ea typeface="+mn-ea"/>
                <a:cs typeface="+mn-cs"/>
              </a:rPr>
              <a:t>  #spsp10</a:t>
            </a:r>
            <a:endParaRPr kumimoji="0" lang="en-GB" sz="2800" b="0" i="0" u="none" strike="noStrike" kern="1200" cap="none" spc="0" normalizeH="0" baseline="0" noProof="0" dirty="0">
              <a:ln>
                <a:noFill/>
              </a:ln>
              <a:solidFill>
                <a:srgbClr val="009987"/>
              </a:solidFill>
              <a:effectLst/>
              <a:uLnTx/>
              <a:uFillTx/>
              <a:latin typeface="Calibri" pitchFamily="34" charset="0"/>
              <a:ea typeface="+mn-ea"/>
              <a:cs typeface="+mn-cs"/>
            </a:endParaRPr>
          </a:p>
          <a:p>
            <a:pPr marL="0" marR="0" lvl="0" indent="0" algn="l" defTabSz="914400" rtl="0" eaLnBrk="1" fontAlgn="auto" latinLnBrk="0" hangingPunct="1">
              <a:lnSpc>
                <a:spcPct val="110000"/>
              </a:lnSpc>
              <a:spcBef>
                <a:spcPts val="600"/>
              </a:spcBef>
              <a:spcAft>
                <a:spcPts val="0"/>
              </a:spcAft>
              <a:buClr>
                <a:schemeClr val="accent1"/>
              </a:buClr>
              <a:buSzPct val="76000"/>
              <a:buFont typeface="Wingdings 3"/>
              <a:buNone/>
              <a:tabLst/>
              <a:defRPr/>
            </a:pPr>
            <a:r>
              <a:rPr kumimoji="0" lang="en-GB" sz="2800" b="0" i="0" u="none" strike="noStrike" kern="1200" cap="none" spc="0" normalizeH="0" baseline="0" noProof="0" dirty="0">
                <a:ln>
                  <a:noFill/>
                </a:ln>
                <a:effectLst/>
                <a:uLnTx/>
                <a:uFillTx/>
                <a:latin typeface="Calibri" pitchFamily="34" charset="0"/>
                <a:ea typeface="+mn-ea"/>
                <a:cs typeface="+mn-cs"/>
              </a:rPr>
              <a:t>Email: </a:t>
            </a:r>
            <a:r>
              <a:rPr kumimoji="0" lang="en-GB" sz="2800" b="1" i="0" u="none" strike="noStrike" kern="1200" cap="none" spc="0" normalizeH="0" baseline="0" noProof="0" dirty="0">
                <a:ln>
                  <a:noFill/>
                </a:ln>
                <a:solidFill>
                  <a:srgbClr val="009987"/>
                </a:solidFill>
                <a:effectLst/>
                <a:uLnTx/>
                <a:uFillTx/>
                <a:latin typeface="Calibri" pitchFamily="34" charset="0"/>
                <a:ea typeface="+mn-ea"/>
                <a:cs typeface="+mn-cs"/>
              </a:rPr>
              <a:t>info@ihub.scot</a:t>
            </a:r>
            <a:endParaRPr kumimoji="0" lang="en-GB" sz="2800" b="0" i="0" u="none" strike="noStrike" kern="1200" cap="none" spc="0" normalizeH="0" baseline="0" noProof="0" dirty="0">
              <a:ln>
                <a:noFill/>
              </a:ln>
              <a:solidFill>
                <a:srgbClr val="009987"/>
              </a:solidFill>
              <a:effectLst/>
              <a:uLnTx/>
              <a:uFillTx/>
              <a:latin typeface="Calibri" pitchFamily="34" charset="0"/>
              <a:ea typeface="+mn-ea"/>
              <a:cs typeface="+mn-cs"/>
            </a:endParaRPr>
          </a:p>
          <a:p>
            <a:pPr marL="0" marR="0" lvl="0" indent="0" algn="l" defTabSz="914400" rtl="0" eaLnBrk="1" fontAlgn="auto" latinLnBrk="0" hangingPunct="1">
              <a:lnSpc>
                <a:spcPct val="110000"/>
              </a:lnSpc>
              <a:spcBef>
                <a:spcPts val="600"/>
              </a:spcBef>
              <a:spcAft>
                <a:spcPts val="0"/>
              </a:spcAft>
              <a:buClr>
                <a:schemeClr val="accent1"/>
              </a:buClr>
              <a:buSzPct val="76000"/>
              <a:buFont typeface="Wingdings 3"/>
              <a:buNone/>
              <a:tabLst/>
              <a:defRPr/>
            </a:pPr>
            <a:r>
              <a:rPr kumimoji="0" lang="en-GB" sz="2800" b="0" i="0" u="none" strike="noStrike" kern="1200" cap="none" spc="0" normalizeH="0" baseline="0" noProof="0" dirty="0">
                <a:ln>
                  <a:noFill/>
                </a:ln>
                <a:effectLst/>
                <a:uLnTx/>
                <a:uFillTx/>
                <a:latin typeface="Calibri" pitchFamily="34" charset="0"/>
                <a:ea typeface="+mn-ea"/>
                <a:cs typeface="+mn-cs"/>
              </a:rPr>
              <a:t>Web: </a:t>
            </a:r>
            <a:r>
              <a:rPr kumimoji="0" lang="en-GB" sz="2800" b="1" i="0" u="none" strike="noStrike" kern="1200" cap="none" spc="0" normalizeH="0" baseline="0" noProof="0" dirty="0" err="1">
                <a:ln>
                  <a:noFill/>
                </a:ln>
                <a:solidFill>
                  <a:srgbClr val="009987"/>
                </a:solidFill>
                <a:effectLst/>
                <a:uLnTx/>
                <a:uFillTx/>
                <a:latin typeface="Calibri" pitchFamily="34" charset="0"/>
                <a:ea typeface="+mn-ea"/>
                <a:cs typeface="+mn-cs"/>
              </a:rPr>
              <a:t>ihub.scot</a:t>
            </a:r>
            <a:r>
              <a:rPr kumimoji="0" lang="en-GB" sz="2800" b="1" i="0" u="none" strike="noStrike" kern="1200" cap="none" spc="0" normalizeH="0" baseline="0" noProof="0" dirty="0">
                <a:ln>
                  <a:noFill/>
                </a:ln>
                <a:solidFill>
                  <a:srgbClr val="009987"/>
                </a:solidFill>
                <a:effectLst/>
                <a:uLnTx/>
                <a:uFillTx/>
                <a:latin typeface="Calibri" pitchFamily="34" charset="0"/>
                <a:ea typeface="+mn-ea"/>
                <a:cs typeface="+mn-cs"/>
              </a:rPr>
              <a:t>/</a:t>
            </a:r>
            <a:r>
              <a:rPr kumimoji="0" lang="en-GB" sz="2800" b="1" i="0" u="none" strike="noStrike" kern="1200" cap="none" spc="0" normalizeH="0" baseline="0" noProof="0" dirty="0" err="1">
                <a:ln>
                  <a:noFill/>
                </a:ln>
                <a:solidFill>
                  <a:srgbClr val="009987"/>
                </a:solidFill>
                <a:effectLst/>
                <a:uLnTx/>
                <a:uFillTx/>
                <a:latin typeface="Calibri" pitchFamily="34" charset="0"/>
                <a:ea typeface="+mn-ea"/>
                <a:cs typeface="+mn-cs"/>
              </a:rPr>
              <a:t>spsp</a:t>
            </a:r>
            <a:endParaRPr kumimoji="0" lang="en-GB" sz="2800" b="0" i="0" u="none" strike="noStrike" kern="1200" cap="none" spc="0" normalizeH="0" baseline="0" noProof="0" dirty="0">
              <a:ln>
                <a:noFill/>
              </a:ln>
              <a:solidFill>
                <a:srgbClr val="009987"/>
              </a:solidFill>
              <a:effectLst/>
              <a:uLnTx/>
              <a:uFillTx/>
              <a:latin typeface="Calibri" pitchFamily="34" charset="0"/>
              <a:ea typeface="+mn-ea"/>
              <a:cs typeface="+mn-cs"/>
            </a:endParaRPr>
          </a:p>
        </p:txBody>
      </p:sp>
      <p:sp>
        <p:nvSpPr>
          <p:cNvPr id="13" name="Text Placeholder 7"/>
          <p:cNvSpPr txBox="1">
            <a:spLocks/>
          </p:cNvSpPr>
          <p:nvPr/>
        </p:nvSpPr>
        <p:spPr>
          <a:xfrm>
            <a:off x="2406621" y="566085"/>
            <a:ext cx="3918212" cy="806835"/>
          </a:xfrm>
          <a:prstGeom prst="rect">
            <a:avLst/>
          </a:prstGeom>
        </p:spPr>
        <p:txBody>
          <a:bodyPr>
            <a:noAutofit/>
          </a:bodyPr>
          <a:lstStyle/>
          <a:p>
            <a:pPr marL="0" marR="0" lvl="0" indent="0" algn="l" defTabSz="914400" rtl="0" eaLnBrk="1" fontAlgn="auto" latinLnBrk="0" hangingPunct="1">
              <a:lnSpc>
                <a:spcPct val="110000"/>
              </a:lnSpc>
              <a:spcBef>
                <a:spcPts val="600"/>
              </a:spcBef>
              <a:spcAft>
                <a:spcPts val="0"/>
              </a:spcAft>
              <a:buClr>
                <a:schemeClr val="accent1"/>
              </a:buClr>
              <a:buSzPct val="76000"/>
              <a:buFont typeface="Wingdings 3"/>
              <a:buNone/>
              <a:tabLst/>
              <a:defRPr/>
            </a:pPr>
            <a:r>
              <a:rPr kumimoji="0" lang="en-GB" sz="3200" b="1" i="0" u="none" strike="noStrike" kern="1200" cap="none" spc="0" normalizeH="0" baseline="0" noProof="0" dirty="0">
                <a:ln>
                  <a:noFill/>
                </a:ln>
                <a:solidFill>
                  <a:schemeClr val="bg1"/>
                </a:solidFill>
                <a:effectLst/>
                <a:uLnTx/>
                <a:uFillTx/>
                <a:latin typeface="Calibri" pitchFamily="34" charset="0"/>
                <a:ea typeface="+mn-ea"/>
                <a:cs typeface="+mn-cs"/>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90441" y="528638"/>
            <a:ext cx="7067659" cy="857250"/>
          </a:xfrm>
        </p:spPr>
        <p:txBody>
          <a:bodyPr>
            <a:normAutofit fontScale="90000"/>
          </a:bodyPr>
          <a:lstStyle/>
          <a:p>
            <a:r>
              <a:rPr lang="en-GB" altLang="en-US" dirty="0">
                <a:ea typeface="ＭＳ Ｐゴシック" panose="020B0600070205080204" pitchFamily="34" charset="-128"/>
              </a:rPr>
              <a:t>Barriers  to Quality Improvement   </a:t>
            </a:r>
            <a:br>
              <a:rPr lang="en-GB" altLang="en-US" dirty="0">
                <a:ea typeface="ＭＳ Ｐゴシック" panose="020B0600070205080204" pitchFamily="34" charset="-128"/>
              </a:rPr>
            </a:br>
            <a:r>
              <a:rPr lang="en-GB" altLang="en-US" dirty="0">
                <a:ea typeface="ＭＳ Ｐゴシック" panose="020B0600070205080204" pitchFamily="34" charset="-128"/>
              </a:rPr>
              <a:t>  for Dental ( and other) Teams </a:t>
            </a:r>
          </a:p>
        </p:txBody>
      </p:sp>
      <p:sp>
        <p:nvSpPr>
          <p:cNvPr id="52227" name="Content Placeholder 4"/>
          <p:cNvSpPr>
            <a:spLocks noGrp="1"/>
          </p:cNvSpPr>
          <p:nvPr>
            <p:ph sz="quarter" idx="2"/>
          </p:nvPr>
        </p:nvSpPr>
        <p:spPr>
          <a:xfrm>
            <a:off x="538190" y="1385888"/>
            <a:ext cx="3977851" cy="3384947"/>
          </a:xfrm>
        </p:spPr>
        <p:txBody>
          <a:bodyPr/>
          <a:lstStyle/>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a:latin typeface="Arial" panose="020B0604020202020204" pitchFamily="34" charset="0"/>
                <a:ea typeface="ＭＳ Ｐゴシック" panose="020B0600070205080204" pitchFamily="34" charset="-128"/>
                <a:cs typeface="Arial" panose="020B0604020202020204" pitchFamily="34" charset="0"/>
              </a:rPr>
              <a:t>We are good enough already!</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Another Burden</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No time </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Won’t work </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No money </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No motivation </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No incentive </a:t>
            </a:r>
          </a:p>
          <a:p>
            <a:pPr>
              <a:buFont typeface="Arial" panose="020B0604020202020204" pitchFamily="34" charset="0"/>
              <a:buNone/>
            </a:pPr>
            <a:endParaRPr lang="en-GB" altLang="en-US" dirty="0">
              <a:ea typeface="ＭＳ Ｐゴシック" panose="020B0600070205080204" pitchFamily="34" charset="-128"/>
            </a:endParaRPr>
          </a:p>
        </p:txBody>
      </p:sp>
      <p:sp>
        <p:nvSpPr>
          <p:cNvPr id="63492" name="Content Placeholder 5"/>
          <p:cNvSpPr>
            <a:spLocks noGrp="1"/>
          </p:cNvSpPr>
          <p:nvPr>
            <p:ph sz="quarter" idx="4"/>
          </p:nvPr>
        </p:nvSpPr>
        <p:spPr>
          <a:xfrm>
            <a:off x="4626769" y="1600200"/>
            <a:ext cx="3031331" cy="3170635"/>
          </a:xfrm>
        </p:spPr>
        <p:txBody>
          <a:bodyPr/>
          <a:lstStyle/>
          <a:p>
            <a:pPr>
              <a:buFont typeface="Arial" panose="020B0604020202020204" pitchFamily="34" charset="0"/>
              <a:buNone/>
              <a:defRPr/>
            </a:pPr>
            <a:endParaRPr lang="en-GB" altLang="en-US" dirty="0">
              <a:latin typeface="Arial" panose="020B0604020202020204" pitchFamily="34" charset="0"/>
              <a:cs typeface="Arial" panose="020B0604020202020204" pitchFamily="34" charset="0"/>
            </a:endParaRPr>
          </a:p>
          <a:p>
            <a:pPr marL="0" indent="0">
              <a:buNone/>
              <a:defRPr/>
            </a:pPr>
            <a:endParaRPr lang="en-GB" altLang="en-US" sz="2400" b="1" dirty="0">
              <a:latin typeface="Arial" panose="020B0604020202020204" pitchFamily="34" charset="0"/>
              <a:cs typeface="Arial" panose="020B0604020202020204" pitchFamily="34" charset="0"/>
            </a:endParaRPr>
          </a:p>
          <a:p>
            <a:pPr marL="0" indent="0">
              <a:buNone/>
              <a:defRPr/>
            </a:pPr>
            <a:r>
              <a:rPr lang="en-GB" altLang="en-US" sz="2400" b="1" dirty="0">
                <a:latin typeface="Arial" panose="020B0604020202020204" pitchFamily="34" charset="0"/>
                <a:cs typeface="Arial" panose="020B0604020202020204" pitchFamily="34" charset="0"/>
              </a:rPr>
              <a:t>Real or perceived –</a:t>
            </a:r>
          </a:p>
          <a:p>
            <a:pPr marL="0" indent="0">
              <a:buNone/>
              <a:defRPr/>
            </a:pPr>
            <a:r>
              <a:rPr lang="en-GB" altLang="en-US" sz="2400" b="1" dirty="0">
                <a:latin typeface="Arial" panose="020B0604020202020204" pitchFamily="34" charset="0"/>
                <a:cs typeface="Arial" panose="020B0604020202020204" pitchFamily="34" charset="0"/>
              </a:rPr>
              <a:t>    difficult to shift</a:t>
            </a:r>
          </a:p>
          <a:p>
            <a:pPr>
              <a:buFont typeface="Arial" panose="020B0604020202020204" pitchFamily="34" charset="0"/>
              <a:buNone/>
              <a:defRPr/>
            </a:pPr>
            <a:r>
              <a:rPr lang="en-GB" altLang="en-US" sz="2400" b="1" dirty="0">
                <a:latin typeface="Arial" panose="020B0604020202020204" pitchFamily="34" charset="0"/>
                <a:cs typeface="Arial" panose="020B0604020202020204" pitchFamily="34" charset="0"/>
              </a:rPr>
              <a:t> </a:t>
            </a:r>
          </a:p>
          <a:p>
            <a:pPr>
              <a:defRPr/>
            </a:pPr>
            <a:endParaRPr lang="en-GB" altLang="en-US" dirty="0"/>
          </a:p>
        </p:txBody>
      </p:sp>
      <p:pic>
        <p:nvPicPr>
          <p:cNvPr id="7" name="Picture 36" descr="barri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730" y="174654"/>
            <a:ext cx="1724025"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206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GB" dirty="0"/>
              <a:t>Overarching Aim of the Dental Collaborative 2016-17  </a:t>
            </a:r>
          </a:p>
        </p:txBody>
      </p:sp>
      <p:sp>
        <p:nvSpPr>
          <p:cNvPr id="27650" name="Content Placeholder 4"/>
          <p:cNvSpPr>
            <a:spLocks noGrp="1"/>
          </p:cNvSpPr>
          <p:nvPr>
            <p:ph sz="quarter" idx="1"/>
          </p:nvPr>
        </p:nvSpPr>
        <p:spPr>
          <a:xfrm>
            <a:off x="116378" y="1241366"/>
            <a:ext cx="5141422" cy="3376353"/>
          </a:xfrm>
        </p:spPr>
        <p:txBody>
          <a:bodyPr>
            <a:normAutofit/>
          </a:bodyPr>
          <a:lstStyle/>
          <a:p>
            <a:pPr>
              <a:spcBef>
                <a:spcPts val="450"/>
              </a:spcBef>
              <a:spcAft>
                <a:spcPts val="450"/>
              </a:spcAft>
            </a:pPr>
            <a:r>
              <a:rPr lang="en-US" altLang="en-US" sz="2100" dirty="0"/>
              <a:t>   To  Introduce QI improvement tools to GDS</a:t>
            </a:r>
          </a:p>
          <a:p>
            <a:pPr>
              <a:spcBef>
                <a:spcPts val="450"/>
              </a:spcBef>
              <a:spcAft>
                <a:spcPts val="450"/>
              </a:spcAft>
            </a:pPr>
            <a:r>
              <a:rPr lang="en-US" altLang="en-US" sz="2100" dirty="0"/>
              <a:t>                           based on </a:t>
            </a:r>
          </a:p>
          <a:p>
            <a:pPr>
              <a:spcBef>
                <a:spcPts val="450"/>
              </a:spcBef>
              <a:spcAft>
                <a:spcPts val="450"/>
              </a:spcAft>
            </a:pPr>
            <a:r>
              <a:rPr lang="en-US" altLang="en-US" sz="2100" dirty="0"/>
              <a:t>                 Institute of Healthcare (IHI) </a:t>
            </a:r>
          </a:p>
          <a:p>
            <a:pPr>
              <a:spcBef>
                <a:spcPts val="450"/>
              </a:spcBef>
              <a:spcAft>
                <a:spcPts val="450"/>
              </a:spcAft>
            </a:pPr>
            <a:r>
              <a:rPr lang="en-US" altLang="en-US" sz="2100" dirty="0"/>
              <a:t>         Breakthrough Collaborative Series </a:t>
            </a:r>
          </a:p>
          <a:p>
            <a:pPr>
              <a:spcBef>
                <a:spcPts val="450"/>
              </a:spcBef>
              <a:spcAft>
                <a:spcPts val="450"/>
              </a:spcAft>
            </a:pPr>
            <a:r>
              <a:rPr lang="en-US" altLang="en-US" sz="2100" dirty="0">
                <a:solidFill>
                  <a:srgbClr val="565456"/>
                </a:solidFill>
                <a:hlinkClick r:id="rId3"/>
              </a:rPr>
              <a:t>  </a:t>
            </a:r>
            <a:r>
              <a:rPr lang="en-GB" altLang="en-US" sz="1600" dirty="0">
                <a:solidFill>
                  <a:srgbClr val="565456"/>
                </a:solidFill>
                <a:hlinkClick r:id="rId3"/>
              </a:rPr>
              <a:t>http://www.ihi.org/resources/Pages/IHIWhitePapers/TheBreakthroughSeriesIHIsCollaborativeModelforAchievingBreakthroughImprovement.aspx</a:t>
            </a:r>
            <a:endParaRPr lang="en-GB" altLang="en-US" sz="1600" dirty="0">
              <a:solidFill>
                <a:srgbClr val="565456"/>
              </a:solidFill>
            </a:endParaRPr>
          </a:p>
          <a:p>
            <a:pPr>
              <a:spcBef>
                <a:spcPts val="450"/>
              </a:spcBef>
              <a:spcAft>
                <a:spcPts val="450"/>
              </a:spcAft>
            </a:pPr>
            <a:endParaRPr lang="en-US" altLang="en-US" sz="2100" dirty="0"/>
          </a:p>
          <a:p>
            <a:pPr>
              <a:spcBef>
                <a:spcPts val="450"/>
              </a:spcBef>
              <a:spcAft>
                <a:spcPts val="450"/>
              </a:spcAft>
            </a:pPr>
            <a:endParaRPr lang="en-US" altLang="en-US" sz="2100" dirty="0"/>
          </a:p>
          <a:p>
            <a:endParaRPr lang="en-GB" altLang="en-US" dirty="0"/>
          </a:p>
        </p:txBody>
      </p:sp>
      <p:pic>
        <p:nvPicPr>
          <p:cNvPr id="4" name="Picture 6">
            <a:extLst>
              <a:ext uri="{FF2B5EF4-FFF2-40B4-BE49-F238E27FC236}">
                <a16:creationId xmlns:a16="http://schemas.microsoft.com/office/drawing/2014/main" id="{8BB1650E-E07E-46FC-A1E5-A7FC52F8D6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5854" y="1204912"/>
            <a:ext cx="3886200" cy="2733675"/>
          </a:xfrm>
          <a:prstGeom prst="rect">
            <a:avLst/>
          </a:prstGeom>
          <a:solidFill>
            <a:schemeClr val="tx1"/>
          </a:solidFill>
          <a:ln w="9525">
            <a:solidFill>
              <a:schemeClr val="tx1"/>
            </a:solidFill>
            <a:miter lim="800000"/>
            <a:headEnd/>
            <a:tailEnd/>
          </a:ln>
        </p:spPr>
      </p:pic>
    </p:spTree>
    <p:extLst>
      <p:ext uri="{BB962C8B-B14F-4D97-AF65-F5344CB8AC3E}">
        <p14:creationId xmlns:p14="http://schemas.microsoft.com/office/powerpoint/2010/main" val="189697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53029140"/>
              </p:ext>
            </p:extLst>
          </p:nvPr>
        </p:nvGraphicFramePr>
        <p:xfrm>
          <a:off x="653935" y="250032"/>
          <a:ext cx="7797340" cy="3900790"/>
        </p:xfrm>
        <a:graphic>
          <a:graphicData uri="http://schemas.openxmlformats.org/drawingml/2006/table">
            <a:tbl>
              <a:tblPr firstRow="1" bandRow="1">
                <a:tableStyleId>{5C22544A-7EE6-4342-B048-85BDC9FD1C3A}</a:tableStyleId>
              </a:tblPr>
              <a:tblGrid>
                <a:gridCol w="1559468">
                  <a:extLst>
                    <a:ext uri="{9D8B030D-6E8A-4147-A177-3AD203B41FA5}">
                      <a16:colId xmlns:a16="http://schemas.microsoft.com/office/drawing/2014/main" val="20000"/>
                    </a:ext>
                  </a:extLst>
                </a:gridCol>
                <a:gridCol w="1559468">
                  <a:extLst>
                    <a:ext uri="{9D8B030D-6E8A-4147-A177-3AD203B41FA5}">
                      <a16:colId xmlns:a16="http://schemas.microsoft.com/office/drawing/2014/main" val="20001"/>
                    </a:ext>
                  </a:extLst>
                </a:gridCol>
                <a:gridCol w="1559468">
                  <a:extLst>
                    <a:ext uri="{9D8B030D-6E8A-4147-A177-3AD203B41FA5}">
                      <a16:colId xmlns:a16="http://schemas.microsoft.com/office/drawing/2014/main" val="20002"/>
                    </a:ext>
                  </a:extLst>
                </a:gridCol>
                <a:gridCol w="1559468">
                  <a:extLst>
                    <a:ext uri="{9D8B030D-6E8A-4147-A177-3AD203B41FA5}">
                      <a16:colId xmlns:a16="http://schemas.microsoft.com/office/drawing/2014/main" val="20003"/>
                    </a:ext>
                  </a:extLst>
                </a:gridCol>
                <a:gridCol w="1559468">
                  <a:extLst>
                    <a:ext uri="{9D8B030D-6E8A-4147-A177-3AD203B41FA5}">
                      <a16:colId xmlns:a16="http://schemas.microsoft.com/office/drawing/2014/main" val="20004"/>
                    </a:ext>
                  </a:extLst>
                </a:gridCol>
              </a:tblGrid>
              <a:tr h="448440">
                <a:tc gridSpan="5">
                  <a:txBody>
                    <a:bodyPr/>
                    <a:lstStyle/>
                    <a:p>
                      <a:r>
                        <a:rPr lang="en-GB" sz="1800" dirty="0"/>
                        <a:t>SPSP</a:t>
                      </a:r>
                      <a:r>
                        <a:rPr lang="en-GB" sz="1800" baseline="0" dirty="0"/>
                        <a:t> Dentistry in Primary Care Collaborative Timeline 2016</a:t>
                      </a:r>
                      <a:endParaRPr lang="en-GB" sz="1800" dirty="0"/>
                    </a:p>
                  </a:txBody>
                  <a:tcPr marL="68579" marR="68579" marT="34289" marB="34289"/>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24362">
                <a:tc>
                  <a:txBody>
                    <a:bodyPr/>
                    <a:lstStyle/>
                    <a:p>
                      <a:endParaRPr lang="en-GB" sz="1400" dirty="0"/>
                    </a:p>
                  </a:txBody>
                  <a:tcPr marL="68579" marR="68579" marT="34289" marB="34289"/>
                </a:tc>
                <a:tc>
                  <a:txBody>
                    <a:bodyPr/>
                    <a:lstStyle/>
                    <a:p>
                      <a:pPr algn="ctr"/>
                      <a:r>
                        <a:rPr lang="en-GB" sz="1400" dirty="0"/>
                        <a:t>Jan – Mar</a:t>
                      </a:r>
                    </a:p>
                  </a:txBody>
                  <a:tcPr marL="68579" marR="68579" marT="34289" marB="34289"/>
                </a:tc>
                <a:tc>
                  <a:txBody>
                    <a:bodyPr/>
                    <a:lstStyle/>
                    <a:p>
                      <a:pPr algn="ctr"/>
                      <a:r>
                        <a:rPr lang="en-GB" sz="1400" dirty="0"/>
                        <a:t>Apr – Jun</a:t>
                      </a:r>
                    </a:p>
                  </a:txBody>
                  <a:tcPr marL="68579" marR="68579" marT="34289" marB="34289"/>
                </a:tc>
                <a:tc>
                  <a:txBody>
                    <a:bodyPr/>
                    <a:lstStyle/>
                    <a:p>
                      <a:pPr algn="ctr"/>
                      <a:r>
                        <a:rPr lang="en-GB" sz="1400" dirty="0"/>
                        <a:t>Jul – Sep</a:t>
                      </a:r>
                    </a:p>
                  </a:txBody>
                  <a:tcPr marL="68579" marR="68579" marT="34289" marB="34289"/>
                </a:tc>
                <a:tc>
                  <a:txBody>
                    <a:bodyPr/>
                    <a:lstStyle/>
                    <a:p>
                      <a:pPr algn="ctr"/>
                      <a:r>
                        <a:rPr lang="en-GB" sz="1400" dirty="0"/>
                        <a:t>Oct – </a:t>
                      </a:r>
                      <a:r>
                        <a:rPr lang="en-GB" sz="1400" baseline="0" dirty="0"/>
                        <a:t>Dec</a:t>
                      </a:r>
                      <a:endParaRPr lang="en-GB" sz="1400" dirty="0"/>
                    </a:p>
                  </a:txBody>
                  <a:tcPr marL="68579" marR="68579" marT="34289" marB="34289"/>
                </a:tc>
                <a:extLst>
                  <a:ext uri="{0D108BD9-81ED-4DB2-BD59-A6C34878D82A}">
                    <a16:rowId xmlns:a16="http://schemas.microsoft.com/office/drawing/2014/main" val="10001"/>
                  </a:ext>
                </a:extLst>
              </a:tr>
              <a:tr h="1513994">
                <a:tc>
                  <a:txBody>
                    <a:bodyPr/>
                    <a:lstStyle/>
                    <a:p>
                      <a:endParaRPr lang="en-GB" sz="1400" dirty="0"/>
                    </a:p>
                    <a:p>
                      <a:endParaRPr lang="en-GB" sz="1400" dirty="0"/>
                    </a:p>
                    <a:p>
                      <a:endParaRPr lang="en-GB" sz="1400" dirty="0"/>
                    </a:p>
                    <a:p>
                      <a:r>
                        <a:rPr lang="en-GB" sz="1500" dirty="0"/>
                        <a:t>NHS board teams</a:t>
                      </a:r>
                    </a:p>
                    <a:p>
                      <a:endParaRPr lang="en-GB" sz="1400" dirty="0"/>
                    </a:p>
                  </a:txBody>
                  <a:tcPr marL="68579" marR="68579" marT="34289" marB="34289"/>
                </a:tc>
                <a:tc>
                  <a:txBody>
                    <a:bodyPr/>
                    <a:lstStyle/>
                    <a:p>
                      <a:endParaRPr lang="en-GB" sz="1400" dirty="0"/>
                    </a:p>
                  </a:txBody>
                  <a:tcPr marL="68579" marR="68579" marT="34289" marB="34289"/>
                </a:tc>
                <a:tc>
                  <a:txBody>
                    <a:bodyPr/>
                    <a:lstStyle/>
                    <a:p>
                      <a:endParaRPr lang="en-GB" sz="1400" dirty="0"/>
                    </a:p>
                  </a:txBody>
                  <a:tcPr marL="68579" marR="68579" marT="34289" marB="34289"/>
                </a:tc>
                <a:tc>
                  <a:txBody>
                    <a:bodyPr/>
                    <a:lstStyle/>
                    <a:p>
                      <a:endParaRPr lang="en-GB" sz="1400" dirty="0"/>
                    </a:p>
                  </a:txBody>
                  <a:tcPr marL="68579" marR="68579" marT="34289" marB="34289"/>
                </a:tc>
                <a:tc>
                  <a:txBody>
                    <a:bodyPr/>
                    <a:lstStyle/>
                    <a:p>
                      <a:endParaRPr lang="en-GB" sz="1400" dirty="0"/>
                    </a:p>
                  </a:txBody>
                  <a:tcPr marL="68579" marR="68579" marT="34289" marB="34289"/>
                </a:tc>
                <a:extLst>
                  <a:ext uri="{0D108BD9-81ED-4DB2-BD59-A6C34878D82A}">
                    <a16:rowId xmlns:a16="http://schemas.microsoft.com/office/drawing/2014/main" val="10002"/>
                  </a:ext>
                </a:extLst>
              </a:tr>
              <a:tr h="1513994">
                <a:tc>
                  <a:txBody>
                    <a:bodyPr/>
                    <a:lstStyle/>
                    <a:p>
                      <a:endParaRPr lang="en-GB" sz="1400" dirty="0"/>
                    </a:p>
                    <a:p>
                      <a:endParaRPr lang="en-GB" sz="1400" dirty="0"/>
                    </a:p>
                    <a:p>
                      <a:r>
                        <a:rPr lang="en-GB" sz="1500" dirty="0"/>
                        <a:t>National activities</a:t>
                      </a:r>
                    </a:p>
                    <a:p>
                      <a:endParaRPr lang="en-GB" sz="1400" dirty="0"/>
                    </a:p>
                    <a:p>
                      <a:endParaRPr lang="en-GB" sz="1400" dirty="0"/>
                    </a:p>
                  </a:txBody>
                  <a:tcPr marL="68579" marR="68579" marT="34289" marB="34289"/>
                </a:tc>
                <a:tc>
                  <a:txBody>
                    <a:bodyPr/>
                    <a:lstStyle/>
                    <a:p>
                      <a:endParaRPr lang="en-GB" sz="1400" dirty="0"/>
                    </a:p>
                  </a:txBody>
                  <a:tcPr marL="68579" marR="68579" marT="34289" marB="34289"/>
                </a:tc>
                <a:tc>
                  <a:txBody>
                    <a:bodyPr/>
                    <a:lstStyle/>
                    <a:p>
                      <a:endParaRPr lang="en-GB" sz="1400" dirty="0"/>
                    </a:p>
                  </a:txBody>
                  <a:tcPr marL="68579" marR="68579" marT="34289" marB="34289"/>
                </a:tc>
                <a:tc>
                  <a:txBody>
                    <a:bodyPr/>
                    <a:lstStyle/>
                    <a:p>
                      <a:endParaRPr lang="en-GB" sz="1400" dirty="0"/>
                    </a:p>
                  </a:txBody>
                  <a:tcPr marL="68579" marR="68579" marT="34289" marB="34289"/>
                </a:tc>
                <a:tc>
                  <a:txBody>
                    <a:bodyPr/>
                    <a:lstStyle/>
                    <a:p>
                      <a:endParaRPr lang="en-GB" sz="1400" dirty="0"/>
                    </a:p>
                  </a:txBody>
                  <a:tcPr marL="68579" marR="68579" marT="34289" marB="34289"/>
                </a:tc>
                <a:extLst>
                  <a:ext uri="{0D108BD9-81ED-4DB2-BD59-A6C34878D82A}">
                    <a16:rowId xmlns:a16="http://schemas.microsoft.com/office/drawing/2014/main" val="10003"/>
                  </a:ext>
                </a:extLst>
              </a:tr>
            </a:tbl>
          </a:graphicData>
        </a:graphic>
      </p:graphicFrame>
      <p:sp>
        <p:nvSpPr>
          <p:cNvPr id="11" name="TextBox 10"/>
          <p:cNvSpPr txBox="1"/>
          <p:nvPr/>
        </p:nvSpPr>
        <p:spPr>
          <a:xfrm>
            <a:off x="2789635" y="1491854"/>
            <a:ext cx="1079897" cy="5078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base">
              <a:spcBef>
                <a:spcPct val="0"/>
              </a:spcBef>
              <a:spcAft>
                <a:spcPct val="0"/>
              </a:spcAft>
              <a:defRPr/>
            </a:pPr>
            <a:r>
              <a:rPr lang="en-GB" sz="900" dirty="0">
                <a:solidFill>
                  <a:prstClr val="black"/>
                </a:solidFill>
              </a:rPr>
              <a:t>Recruit dentistry teams and finalise intervention(s)</a:t>
            </a:r>
          </a:p>
        </p:txBody>
      </p:sp>
      <p:sp>
        <p:nvSpPr>
          <p:cNvPr id="13" name="TextBox 12"/>
          <p:cNvSpPr txBox="1"/>
          <p:nvPr/>
        </p:nvSpPr>
        <p:spPr>
          <a:xfrm>
            <a:off x="2789635" y="2950369"/>
            <a:ext cx="1026319" cy="72712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base">
              <a:spcBef>
                <a:spcPct val="0"/>
              </a:spcBef>
              <a:spcAft>
                <a:spcPct val="0"/>
              </a:spcAft>
              <a:defRPr/>
            </a:pPr>
            <a:r>
              <a:rPr lang="en-GB" sz="825" dirty="0">
                <a:solidFill>
                  <a:prstClr val="black"/>
                </a:solidFill>
              </a:rPr>
              <a:t>20-21 Jan Induction event</a:t>
            </a:r>
          </a:p>
          <a:p>
            <a:pPr fontAlgn="base">
              <a:spcBef>
                <a:spcPct val="0"/>
              </a:spcBef>
              <a:spcAft>
                <a:spcPct val="0"/>
              </a:spcAft>
              <a:defRPr/>
            </a:pPr>
            <a:endParaRPr lang="en-GB" sz="825" dirty="0">
              <a:solidFill>
                <a:prstClr val="black"/>
              </a:solidFill>
            </a:endParaRPr>
          </a:p>
          <a:p>
            <a:pPr fontAlgn="base">
              <a:spcBef>
                <a:spcPct val="0"/>
              </a:spcBef>
              <a:spcAft>
                <a:spcPct val="0"/>
              </a:spcAft>
              <a:defRPr/>
            </a:pPr>
            <a:r>
              <a:rPr lang="en-GB" sz="825" dirty="0">
                <a:solidFill>
                  <a:prstClr val="black"/>
                </a:solidFill>
              </a:rPr>
              <a:t>16-17 Mar Learning Session 1</a:t>
            </a:r>
          </a:p>
        </p:txBody>
      </p:sp>
      <p:sp>
        <p:nvSpPr>
          <p:cNvPr id="14" name="TextBox 13"/>
          <p:cNvSpPr txBox="1"/>
          <p:nvPr/>
        </p:nvSpPr>
        <p:spPr>
          <a:xfrm>
            <a:off x="6569869" y="3003948"/>
            <a:ext cx="1134666" cy="34624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base">
              <a:spcBef>
                <a:spcPct val="0"/>
              </a:spcBef>
              <a:spcAft>
                <a:spcPct val="0"/>
              </a:spcAft>
              <a:defRPr/>
            </a:pPr>
            <a:r>
              <a:rPr lang="en-GB" sz="825" dirty="0">
                <a:solidFill>
                  <a:prstClr val="black"/>
                </a:solidFill>
              </a:rPr>
              <a:t>9 Nov Learning Session 2 (1 day)</a:t>
            </a:r>
          </a:p>
        </p:txBody>
      </p:sp>
      <p:sp>
        <p:nvSpPr>
          <p:cNvPr id="15" name="TextBox 14"/>
          <p:cNvSpPr txBox="1"/>
          <p:nvPr/>
        </p:nvSpPr>
        <p:spPr>
          <a:xfrm>
            <a:off x="5760244" y="1491854"/>
            <a:ext cx="1565672" cy="23083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base">
              <a:spcBef>
                <a:spcPct val="0"/>
              </a:spcBef>
              <a:spcAft>
                <a:spcPct val="0"/>
              </a:spcAft>
              <a:defRPr/>
            </a:pPr>
            <a:r>
              <a:rPr lang="en-GB" sz="900" dirty="0">
                <a:solidFill>
                  <a:prstClr val="black"/>
                </a:solidFill>
              </a:rPr>
              <a:t>Safety Climate Survey</a:t>
            </a:r>
          </a:p>
        </p:txBody>
      </p:sp>
      <p:sp>
        <p:nvSpPr>
          <p:cNvPr id="16" name="Diamond 15"/>
          <p:cNvSpPr/>
          <p:nvPr/>
        </p:nvSpPr>
        <p:spPr>
          <a:xfrm>
            <a:off x="1656160" y="4245769"/>
            <a:ext cx="323850" cy="37861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25635" name="TextBox 16"/>
          <p:cNvSpPr txBox="1">
            <a:spLocks noChangeArrowheads="1"/>
          </p:cNvSpPr>
          <p:nvPr/>
        </p:nvSpPr>
        <p:spPr bwMode="auto">
          <a:xfrm>
            <a:off x="2033587" y="4200526"/>
            <a:ext cx="3348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4B8D"/>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4B8D"/>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4B8D"/>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GB" altLang="en-US" sz="1200">
                <a:solidFill>
                  <a:prstClr val="black"/>
                </a:solidFill>
                <a:latin typeface="Arial" panose="020B0604020202020204" pitchFamily="34" charset="0"/>
              </a:rPr>
              <a:t>Steering group meeting (approx 6 weekly)</a:t>
            </a:r>
          </a:p>
          <a:p>
            <a:pPr fontAlgn="base">
              <a:spcBef>
                <a:spcPct val="0"/>
              </a:spcBef>
              <a:spcAft>
                <a:spcPct val="0"/>
              </a:spcAft>
              <a:buFontTx/>
              <a:buNone/>
            </a:pPr>
            <a:r>
              <a:rPr lang="en-GB" altLang="en-US" sz="1200">
                <a:solidFill>
                  <a:prstClr val="black"/>
                </a:solidFill>
                <a:latin typeface="Arial" panose="020B0604020202020204" pitchFamily="34" charset="0"/>
              </a:rPr>
              <a:t>Dates: 2 Mar, 4 May, 31 Aug, 12 Oct and 6 Dec 2016</a:t>
            </a:r>
          </a:p>
          <a:p>
            <a:pPr fontAlgn="base">
              <a:spcBef>
                <a:spcPct val="0"/>
              </a:spcBef>
              <a:spcAft>
                <a:spcPct val="0"/>
              </a:spcAft>
              <a:buFontTx/>
              <a:buNone/>
            </a:pPr>
            <a:endParaRPr lang="en-GB" altLang="en-US" sz="1200">
              <a:solidFill>
                <a:prstClr val="black"/>
              </a:solidFill>
              <a:latin typeface="Arial" panose="020B0604020202020204" pitchFamily="34" charset="0"/>
            </a:endParaRPr>
          </a:p>
        </p:txBody>
      </p:sp>
      <p:sp>
        <p:nvSpPr>
          <p:cNvPr id="18" name="TextBox 17"/>
          <p:cNvSpPr txBox="1"/>
          <p:nvPr/>
        </p:nvSpPr>
        <p:spPr>
          <a:xfrm>
            <a:off x="4031456" y="1465660"/>
            <a:ext cx="1081088" cy="727472"/>
          </a:xfrm>
          <a:prstGeom prst="rect">
            <a:avLst/>
          </a:prstGeom>
        </p:spPr>
        <p:style>
          <a:lnRef idx="1">
            <a:schemeClr val="accent1"/>
          </a:lnRef>
          <a:fillRef idx="2">
            <a:schemeClr val="accent1"/>
          </a:fillRef>
          <a:effectRef idx="1">
            <a:schemeClr val="accent1"/>
          </a:effectRef>
          <a:fontRef idx="minor">
            <a:schemeClr val="dk1"/>
          </a:fontRef>
        </p:style>
        <p:txBody>
          <a:bodyPr/>
          <a:lstStyle/>
          <a:p>
            <a:pPr fontAlgn="base">
              <a:spcBef>
                <a:spcPct val="0"/>
              </a:spcBef>
              <a:spcAft>
                <a:spcPct val="0"/>
              </a:spcAft>
              <a:defRPr/>
            </a:pPr>
            <a:r>
              <a:rPr lang="en-GB" sz="900" dirty="0">
                <a:solidFill>
                  <a:prstClr val="black"/>
                </a:solidFill>
              </a:rPr>
              <a:t>Start monthly data collection and </a:t>
            </a:r>
          </a:p>
          <a:p>
            <a:pPr fontAlgn="base">
              <a:spcBef>
                <a:spcPct val="0"/>
              </a:spcBef>
              <a:spcAft>
                <a:spcPct val="0"/>
              </a:spcAft>
              <a:defRPr/>
            </a:pPr>
            <a:r>
              <a:rPr lang="en-GB" sz="900" dirty="0">
                <a:solidFill>
                  <a:prstClr val="black"/>
                </a:solidFill>
              </a:rPr>
              <a:t>small tests of change (PDSA cycles)</a:t>
            </a:r>
          </a:p>
          <a:p>
            <a:pPr fontAlgn="base">
              <a:spcBef>
                <a:spcPct val="0"/>
              </a:spcBef>
              <a:spcAft>
                <a:spcPct val="0"/>
              </a:spcAft>
              <a:defRPr/>
            </a:pPr>
            <a:endParaRPr lang="en-GB" sz="900" dirty="0">
              <a:solidFill>
                <a:prstClr val="black"/>
              </a:solidFill>
            </a:endParaRPr>
          </a:p>
          <a:p>
            <a:pPr fontAlgn="base">
              <a:spcBef>
                <a:spcPct val="0"/>
              </a:spcBef>
              <a:spcAft>
                <a:spcPct val="0"/>
              </a:spcAft>
              <a:defRPr/>
            </a:pPr>
            <a:endParaRPr lang="en-GB" sz="900" dirty="0">
              <a:solidFill>
                <a:prstClr val="black"/>
              </a:solidFill>
            </a:endParaRPr>
          </a:p>
        </p:txBody>
      </p:sp>
      <p:sp>
        <p:nvSpPr>
          <p:cNvPr id="19" name="Oval 18"/>
          <p:cNvSpPr/>
          <p:nvPr/>
        </p:nvSpPr>
        <p:spPr>
          <a:xfrm>
            <a:off x="5488781" y="4232672"/>
            <a:ext cx="361950" cy="3476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20" name="Diamond 19"/>
          <p:cNvSpPr/>
          <p:nvPr/>
        </p:nvSpPr>
        <p:spPr>
          <a:xfrm>
            <a:off x="3446860" y="2463404"/>
            <a:ext cx="325040" cy="37861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22" name="Diamond 21"/>
          <p:cNvSpPr/>
          <p:nvPr/>
        </p:nvSpPr>
        <p:spPr>
          <a:xfrm>
            <a:off x="4193381" y="2463404"/>
            <a:ext cx="325041" cy="37861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24" name="Diamond 23"/>
          <p:cNvSpPr/>
          <p:nvPr/>
        </p:nvSpPr>
        <p:spPr>
          <a:xfrm>
            <a:off x="5922169" y="2463404"/>
            <a:ext cx="323850" cy="37861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25" name="Diamond 24"/>
          <p:cNvSpPr/>
          <p:nvPr/>
        </p:nvSpPr>
        <p:spPr>
          <a:xfrm>
            <a:off x="6466285" y="2463404"/>
            <a:ext cx="323850" cy="37861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26" name="Diamond 25"/>
          <p:cNvSpPr/>
          <p:nvPr/>
        </p:nvSpPr>
        <p:spPr>
          <a:xfrm>
            <a:off x="7163991" y="2463404"/>
            <a:ext cx="323850" cy="37861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29" name="Oval 28"/>
          <p:cNvSpPr/>
          <p:nvPr/>
        </p:nvSpPr>
        <p:spPr>
          <a:xfrm>
            <a:off x="3924300" y="2571750"/>
            <a:ext cx="19883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30" name="Oval 29"/>
          <p:cNvSpPr/>
          <p:nvPr/>
        </p:nvSpPr>
        <p:spPr>
          <a:xfrm>
            <a:off x="6250781" y="2571750"/>
            <a:ext cx="20002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31" name="Oval 30"/>
          <p:cNvSpPr/>
          <p:nvPr/>
        </p:nvSpPr>
        <p:spPr>
          <a:xfrm>
            <a:off x="5676900" y="2571750"/>
            <a:ext cx="20002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32" name="Oval 31"/>
          <p:cNvSpPr/>
          <p:nvPr/>
        </p:nvSpPr>
        <p:spPr>
          <a:xfrm>
            <a:off x="7487841" y="2571750"/>
            <a:ext cx="20002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33" name="Oval 32"/>
          <p:cNvSpPr/>
          <p:nvPr/>
        </p:nvSpPr>
        <p:spPr>
          <a:xfrm>
            <a:off x="6780610" y="2571750"/>
            <a:ext cx="20002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34" name="Oval 33"/>
          <p:cNvSpPr/>
          <p:nvPr/>
        </p:nvSpPr>
        <p:spPr>
          <a:xfrm>
            <a:off x="7002066" y="2571750"/>
            <a:ext cx="20002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35" name="Oval 34"/>
          <p:cNvSpPr/>
          <p:nvPr/>
        </p:nvSpPr>
        <p:spPr>
          <a:xfrm>
            <a:off x="4572000" y="2571750"/>
            <a:ext cx="20002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36" name="Oval 35"/>
          <p:cNvSpPr/>
          <p:nvPr/>
        </p:nvSpPr>
        <p:spPr>
          <a:xfrm>
            <a:off x="5381625" y="2571750"/>
            <a:ext cx="20002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37" name="Oval 36"/>
          <p:cNvSpPr/>
          <p:nvPr/>
        </p:nvSpPr>
        <p:spPr>
          <a:xfrm>
            <a:off x="4895850" y="2571750"/>
            <a:ext cx="200025" cy="2155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prstClr val="white"/>
              </a:solidFill>
            </a:endParaRPr>
          </a:p>
        </p:txBody>
      </p:sp>
      <p:sp>
        <p:nvSpPr>
          <p:cNvPr id="25652" name="TextBox 39"/>
          <p:cNvSpPr txBox="1">
            <a:spLocks noChangeArrowheads="1"/>
          </p:cNvSpPr>
          <p:nvPr/>
        </p:nvSpPr>
        <p:spPr bwMode="auto">
          <a:xfrm>
            <a:off x="5868591" y="4257676"/>
            <a:ext cx="1835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4B8D"/>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004B8D"/>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004B8D"/>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4B8D"/>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GB" altLang="en-US" sz="1200">
                <a:solidFill>
                  <a:prstClr val="black"/>
                </a:solidFill>
                <a:latin typeface="Arial" panose="020B0604020202020204" pitchFamily="34" charset="0"/>
              </a:rPr>
              <a:t>Monthly data collection</a:t>
            </a:r>
          </a:p>
        </p:txBody>
      </p:sp>
      <p:sp>
        <p:nvSpPr>
          <p:cNvPr id="28" name="TextBox 27"/>
          <p:cNvSpPr txBox="1"/>
          <p:nvPr/>
        </p:nvSpPr>
        <p:spPr>
          <a:xfrm>
            <a:off x="4518422" y="2301479"/>
            <a:ext cx="1241822" cy="2308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base">
              <a:spcBef>
                <a:spcPct val="0"/>
              </a:spcBef>
              <a:spcAft>
                <a:spcPct val="0"/>
              </a:spcAft>
              <a:defRPr/>
            </a:pPr>
            <a:r>
              <a:rPr lang="en-GB" sz="900" dirty="0">
                <a:solidFill>
                  <a:prstClr val="black"/>
                </a:solidFill>
              </a:rPr>
              <a:t>Local learning sessions</a:t>
            </a:r>
          </a:p>
        </p:txBody>
      </p:sp>
    </p:spTree>
    <p:extLst>
      <p:ext uri="{BB962C8B-B14F-4D97-AF65-F5344CB8AC3E}">
        <p14:creationId xmlns:p14="http://schemas.microsoft.com/office/powerpoint/2010/main" val="258851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itle 1">
            <a:extLst>
              <a:ext uri="{FF2B5EF4-FFF2-40B4-BE49-F238E27FC236}">
                <a16:creationId xmlns:a16="http://schemas.microsoft.com/office/drawing/2014/main" id="{F1AB9DD3-A575-437F-AA57-922A36FC7E58}"/>
              </a:ext>
            </a:extLst>
          </p:cNvPr>
          <p:cNvSpPr>
            <a:spLocks noGrp="1" noChangeArrowheads="1"/>
          </p:cNvSpPr>
          <p:nvPr>
            <p:ph type="title"/>
          </p:nvPr>
        </p:nvSpPr>
        <p:spPr>
          <a:xfrm>
            <a:off x="415925" y="-86496"/>
            <a:ext cx="7242175" cy="846438"/>
          </a:xfrm>
        </p:spPr>
        <p:txBody>
          <a:bodyPr>
            <a:normAutofit fontScale="90000"/>
          </a:bodyPr>
          <a:lstStyle/>
          <a:p>
            <a:pPr eaLnBrk="1" hangingPunct="1"/>
            <a:br>
              <a:rPr lang="en-GB" altLang="en-US" b="1" dirty="0">
                <a:latin typeface="Calibri" panose="020F0502020204030204" pitchFamily="34" charset="0"/>
              </a:rPr>
            </a:br>
            <a:r>
              <a:rPr lang="en-GB" altLang="en-US" b="1" dirty="0">
                <a:latin typeface="Calibri" panose="020F0502020204030204" pitchFamily="34" charset="0"/>
              </a:rPr>
              <a:t>Topics of Choice for </a:t>
            </a:r>
            <a:r>
              <a:rPr lang="en-GB" altLang="en-US" b="1">
                <a:latin typeface="Calibri" panose="020F0502020204030204" pitchFamily="34" charset="0"/>
              </a:rPr>
              <a:t>Improvement in GDS</a:t>
            </a:r>
            <a:br>
              <a:rPr lang="en-GB" altLang="en-US" b="1">
                <a:latin typeface="Calibri" panose="020F0502020204030204" pitchFamily="34" charset="0"/>
              </a:rPr>
            </a:br>
            <a:r>
              <a:rPr lang="en-GB" altLang="en-US" b="1">
                <a:latin typeface="Calibri" panose="020F0502020204030204" pitchFamily="34" charset="0"/>
              </a:rPr>
              <a:t>National Priorities ?</a:t>
            </a:r>
            <a:endParaRPr lang="en-GB" altLang="en-US" b="1" dirty="0">
              <a:latin typeface="Calibri" panose="020F0502020204030204" pitchFamily="34" charset="0"/>
            </a:endParaRPr>
          </a:p>
        </p:txBody>
      </p:sp>
      <p:sp>
        <p:nvSpPr>
          <p:cNvPr id="509955" name="Text Placeholder 2">
            <a:extLst>
              <a:ext uri="{FF2B5EF4-FFF2-40B4-BE49-F238E27FC236}">
                <a16:creationId xmlns:a16="http://schemas.microsoft.com/office/drawing/2014/main" id="{F72BAACE-0244-47EE-8E41-4A06CFEDC25B}"/>
              </a:ext>
            </a:extLst>
          </p:cNvPr>
          <p:cNvSpPr>
            <a:spLocks noGrp="1" noChangeArrowheads="1"/>
          </p:cNvSpPr>
          <p:nvPr>
            <p:ph type="body" idx="1"/>
          </p:nvPr>
        </p:nvSpPr>
        <p:spPr>
          <a:xfrm>
            <a:off x="415925" y="1392238"/>
            <a:ext cx="4100513" cy="493712"/>
          </a:xfrm>
        </p:spPr>
        <p:txBody>
          <a:bodyPr/>
          <a:lstStyle/>
          <a:p>
            <a:pPr eaLnBrk="1" hangingPunct="1"/>
            <a:r>
              <a:rPr lang="en-GB" altLang="en-US" sz="2400" dirty="0"/>
              <a:t>Year 1 High Risk Medication </a:t>
            </a:r>
          </a:p>
        </p:txBody>
      </p:sp>
      <p:sp>
        <p:nvSpPr>
          <p:cNvPr id="46085" name="Content Placeholder 4">
            <a:extLst>
              <a:ext uri="{FF2B5EF4-FFF2-40B4-BE49-F238E27FC236}">
                <a16:creationId xmlns:a16="http://schemas.microsoft.com/office/drawing/2014/main" id="{B82720EA-47A6-4FA1-A95F-8C6F0BDFCC43}"/>
              </a:ext>
            </a:extLst>
          </p:cNvPr>
          <p:cNvSpPr>
            <a:spLocks noGrp="1"/>
          </p:cNvSpPr>
          <p:nvPr>
            <p:ph sz="half" idx="2"/>
          </p:nvPr>
        </p:nvSpPr>
        <p:spPr>
          <a:xfrm>
            <a:off x="415925" y="1885950"/>
            <a:ext cx="4100513" cy="2884488"/>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en-GB" altLang="en-US" dirty="0"/>
              <a:t> </a:t>
            </a:r>
          </a:p>
          <a:p>
            <a:pPr eaLnBrk="1" fontAlgn="auto" hangingPunct="1">
              <a:spcAft>
                <a:spcPts val="0"/>
              </a:spcAft>
              <a:buFont typeface="Arial" panose="020B0604020202020204" pitchFamily="34" charset="0"/>
              <a:buNone/>
              <a:defRPr/>
            </a:pPr>
            <a:r>
              <a:rPr lang="en-GB" altLang="en-US" sz="2300" dirty="0"/>
              <a:t>Anticoagulants</a:t>
            </a:r>
          </a:p>
          <a:p>
            <a:pPr eaLnBrk="1" fontAlgn="auto" hangingPunct="1">
              <a:spcAft>
                <a:spcPts val="0"/>
              </a:spcAft>
              <a:buFont typeface="Arial" panose="020B0604020202020204" pitchFamily="34" charset="0"/>
              <a:buNone/>
              <a:defRPr/>
            </a:pPr>
            <a:r>
              <a:rPr lang="en-GB" altLang="en-US" sz="2300" dirty="0" err="1"/>
              <a:t>Antiplatelets</a:t>
            </a:r>
            <a:r>
              <a:rPr lang="en-GB" altLang="en-US" sz="2300" dirty="0"/>
              <a:t> </a:t>
            </a:r>
          </a:p>
          <a:p>
            <a:pPr eaLnBrk="1" fontAlgn="auto" hangingPunct="1">
              <a:spcAft>
                <a:spcPts val="0"/>
              </a:spcAft>
              <a:buFont typeface="Arial" panose="020B0604020202020204" pitchFamily="34" charset="0"/>
              <a:buNone/>
              <a:defRPr/>
            </a:pPr>
            <a:r>
              <a:rPr lang="en-GB" altLang="en-US" sz="2300" dirty="0"/>
              <a:t>Bisphosphates </a:t>
            </a:r>
          </a:p>
          <a:p>
            <a:pPr eaLnBrk="1" fontAlgn="auto" hangingPunct="1">
              <a:spcAft>
                <a:spcPts val="0"/>
              </a:spcAft>
              <a:buFont typeface="Arial" panose="020B0604020202020204" pitchFamily="34" charset="0"/>
              <a:buNone/>
              <a:defRPr/>
            </a:pPr>
            <a:r>
              <a:rPr lang="en-GB" altLang="en-US" sz="2300" dirty="0"/>
              <a:t>Updates and accuracy </a:t>
            </a:r>
          </a:p>
          <a:p>
            <a:pPr eaLnBrk="1" fontAlgn="auto" hangingPunct="1">
              <a:spcAft>
                <a:spcPts val="0"/>
              </a:spcAft>
              <a:buFont typeface="Arial" panose="020B0604020202020204" pitchFamily="34" charset="0"/>
              <a:buNone/>
              <a:defRPr/>
            </a:pPr>
            <a:r>
              <a:rPr lang="en-GB" altLang="en-US" sz="2300" dirty="0"/>
              <a:t>Regular checking </a:t>
            </a:r>
          </a:p>
          <a:p>
            <a:pPr eaLnBrk="1" fontAlgn="auto" hangingPunct="1">
              <a:spcAft>
                <a:spcPts val="0"/>
              </a:spcAft>
              <a:buFont typeface="Arial" panose="020B0604020202020204" pitchFamily="34" charset="0"/>
              <a:buNone/>
              <a:defRPr/>
            </a:pPr>
            <a:r>
              <a:rPr lang="en-GB" altLang="en-US" sz="2300" dirty="0"/>
              <a:t>Working with Pharmacies </a:t>
            </a:r>
          </a:p>
          <a:p>
            <a:pPr eaLnBrk="1" fontAlgn="auto" hangingPunct="1">
              <a:spcAft>
                <a:spcPts val="0"/>
              </a:spcAft>
              <a:buFont typeface="Arial" panose="020B0604020202020204" pitchFamily="34" charset="0"/>
              <a:buNone/>
              <a:defRPr/>
            </a:pPr>
            <a:r>
              <a:rPr lang="en-GB" altLang="en-US" sz="2300" dirty="0"/>
              <a:t>Drug interactions </a:t>
            </a:r>
          </a:p>
          <a:p>
            <a:pPr eaLnBrk="1" fontAlgn="auto" hangingPunct="1">
              <a:spcAft>
                <a:spcPts val="0"/>
              </a:spcAft>
              <a:buFont typeface="Arial" panose="020B0604020202020204" pitchFamily="34" charset="0"/>
              <a:buNone/>
              <a:defRPr/>
            </a:pPr>
            <a:r>
              <a:rPr lang="en-GB" altLang="en-US" sz="2300" dirty="0"/>
              <a:t>Poly pharmacy </a:t>
            </a:r>
          </a:p>
        </p:txBody>
      </p:sp>
      <p:sp>
        <p:nvSpPr>
          <p:cNvPr id="46084" name="Text Placeholder 3">
            <a:extLst>
              <a:ext uri="{FF2B5EF4-FFF2-40B4-BE49-F238E27FC236}">
                <a16:creationId xmlns:a16="http://schemas.microsoft.com/office/drawing/2014/main" id="{6902D95E-5D36-4E2D-842C-E5BAA9B3FB68}"/>
              </a:ext>
            </a:extLst>
          </p:cNvPr>
          <p:cNvSpPr>
            <a:spLocks noGrp="1"/>
          </p:cNvSpPr>
          <p:nvPr>
            <p:ph type="body" sz="quarter" idx="3"/>
          </p:nvPr>
        </p:nvSpPr>
        <p:spPr>
          <a:xfrm>
            <a:off x="5288692" y="948855"/>
            <a:ext cx="3144794" cy="879945"/>
          </a:xfrm>
        </p:spPr>
        <p:txBody>
          <a:bodyPr rtlCol="0">
            <a:normAutofit/>
          </a:bodyPr>
          <a:lstStyle/>
          <a:p>
            <a:pPr eaLnBrk="1" fontAlgn="auto" hangingPunct="1">
              <a:spcAft>
                <a:spcPts val="0"/>
              </a:spcAft>
              <a:defRPr/>
            </a:pPr>
            <a:r>
              <a:rPr lang="en-GB" altLang="en-US" sz="2400" dirty="0"/>
              <a:t>Year 2 Prevention of Periodontal Disease</a:t>
            </a:r>
          </a:p>
        </p:txBody>
      </p:sp>
      <p:sp>
        <p:nvSpPr>
          <p:cNvPr id="509958" name="Content Placeholder 5">
            <a:extLst>
              <a:ext uri="{FF2B5EF4-FFF2-40B4-BE49-F238E27FC236}">
                <a16:creationId xmlns:a16="http://schemas.microsoft.com/office/drawing/2014/main" id="{68A4755C-8C59-4058-8653-1A13E909106B}"/>
              </a:ext>
            </a:extLst>
          </p:cNvPr>
          <p:cNvSpPr>
            <a:spLocks noGrp="1" noChangeArrowheads="1"/>
          </p:cNvSpPr>
          <p:nvPr>
            <p:ph sz="quarter" idx="4"/>
          </p:nvPr>
        </p:nvSpPr>
        <p:spPr>
          <a:xfrm>
            <a:off x="5075238" y="1885950"/>
            <a:ext cx="2582862" cy="2884488"/>
          </a:xfrm>
        </p:spPr>
        <p:txBody>
          <a:bodyPr/>
          <a:lstStyle/>
          <a:p>
            <a:pPr eaLnBrk="1" hangingPunct="1"/>
            <a:endParaRPr lang="en-GB" altLang="en-US" dirty="0"/>
          </a:p>
          <a:p>
            <a:pPr eaLnBrk="1" hangingPunct="1"/>
            <a:r>
              <a:rPr lang="en-GB" altLang="en-US" dirty="0"/>
              <a:t>Regular Screening </a:t>
            </a:r>
          </a:p>
          <a:p>
            <a:pPr eaLnBrk="1" hangingPunct="1"/>
            <a:r>
              <a:rPr lang="en-GB" altLang="en-US" dirty="0"/>
              <a:t>Providing OHI</a:t>
            </a:r>
          </a:p>
          <a:p>
            <a:pPr eaLnBrk="1" hangingPunct="1"/>
            <a:r>
              <a:rPr lang="en-GB" altLang="en-US" dirty="0"/>
              <a:t>Monitoring  </a:t>
            </a:r>
          </a:p>
          <a:p>
            <a:pPr eaLnBrk="1" hangingPunct="1"/>
            <a:r>
              <a:rPr lang="en-GB" altLang="en-US" dirty="0"/>
              <a:t>Referring </a:t>
            </a:r>
          </a:p>
        </p:txBody>
      </p:sp>
      <p:pic>
        <p:nvPicPr>
          <p:cNvPr id="509959" name="Picture 2" descr="Perio Cover for web">
            <a:extLst>
              <a:ext uri="{FF2B5EF4-FFF2-40B4-BE49-F238E27FC236}">
                <a16:creationId xmlns:a16="http://schemas.microsoft.com/office/drawing/2014/main" id="{9A6AABA2-9991-41A5-8B7F-7E88812DF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443" y="1958647"/>
            <a:ext cx="1589995" cy="223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isphosphonates Cover 2">
            <a:extLst>
              <a:ext uri="{FF2B5EF4-FFF2-40B4-BE49-F238E27FC236}">
                <a16:creationId xmlns:a16="http://schemas.microsoft.com/office/drawing/2014/main" id="{BDC1BF4A-309D-41D8-81DD-7C838B896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796" y="1971040"/>
            <a:ext cx="1590194" cy="225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6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itle 1">
            <a:extLst>
              <a:ext uri="{FF2B5EF4-FFF2-40B4-BE49-F238E27FC236}">
                <a16:creationId xmlns:a16="http://schemas.microsoft.com/office/drawing/2014/main" id="{31F604F4-6E7B-4ADC-A4CE-6A59B5CD727C}"/>
              </a:ext>
            </a:extLst>
          </p:cNvPr>
          <p:cNvSpPr>
            <a:spLocks noGrp="1"/>
          </p:cNvSpPr>
          <p:nvPr>
            <p:ph type="title"/>
          </p:nvPr>
        </p:nvSpPr>
        <p:spPr/>
        <p:txBody>
          <a:bodyPr>
            <a:normAutofit fontScale="90000"/>
          </a:bodyPr>
          <a:lstStyle/>
          <a:p>
            <a:br>
              <a:rPr lang="en-GB" altLang="en-US" dirty="0"/>
            </a:br>
            <a:r>
              <a:rPr lang="en-GB" altLang="en-US" dirty="0"/>
              <a:t>Year 2   Dental Collaborative  </a:t>
            </a:r>
            <a:br>
              <a:rPr lang="en-GB" altLang="en-US" dirty="0"/>
            </a:br>
            <a:r>
              <a:rPr lang="en-GB" altLang="en-US" dirty="0"/>
              <a:t>A Different Tack </a:t>
            </a:r>
          </a:p>
        </p:txBody>
      </p:sp>
      <p:sp>
        <p:nvSpPr>
          <p:cNvPr id="3" name="Content Placeholder 2">
            <a:extLst>
              <a:ext uri="{FF2B5EF4-FFF2-40B4-BE49-F238E27FC236}">
                <a16:creationId xmlns:a16="http://schemas.microsoft.com/office/drawing/2014/main" id="{D4863005-ACA3-41EE-80AC-065EF08F40EB}"/>
              </a:ext>
            </a:extLst>
          </p:cNvPr>
          <p:cNvSpPr>
            <a:spLocks noGrp="1"/>
          </p:cNvSpPr>
          <p:nvPr>
            <p:ph idx="1"/>
          </p:nvPr>
        </p:nvSpPr>
        <p:spPr>
          <a:xfrm>
            <a:off x="569984" y="1770461"/>
            <a:ext cx="4511606" cy="2471716"/>
          </a:xfrm>
        </p:spPr>
        <p:txBody>
          <a:bodyPr>
            <a:normAutofit fontScale="70000" lnSpcReduction="20000"/>
          </a:bodyPr>
          <a:lstStyle/>
          <a:p>
            <a:pPr marL="0" indent="0">
              <a:defRPr/>
            </a:pPr>
            <a:endParaRPr lang="en-GB" dirty="0"/>
          </a:p>
          <a:p>
            <a:pPr>
              <a:buFont typeface="Arial" panose="020B0604020202020204" pitchFamily="34" charset="0"/>
              <a:buChar char="•"/>
              <a:defRPr/>
            </a:pPr>
            <a:r>
              <a:rPr lang="en-GB" sz="3100" dirty="0"/>
              <a:t>Getting NES and VT practices on Board</a:t>
            </a:r>
          </a:p>
          <a:p>
            <a:pPr>
              <a:buFont typeface="Arial" panose="020B0604020202020204" pitchFamily="34" charset="0"/>
              <a:buChar char="•"/>
              <a:defRPr/>
            </a:pPr>
            <a:r>
              <a:rPr lang="en-GB" sz="3100" dirty="0"/>
              <a:t>Working together with HIS and  NES </a:t>
            </a:r>
          </a:p>
          <a:p>
            <a:pPr>
              <a:buFont typeface="Arial" panose="020B0604020202020204" pitchFamily="34" charset="0"/>
              <a:buChar char="•"/>
              <a:defRPr/>
            </a:pPr>
            <a:r>
              <a:rPr lang="en-GB" sz="3100" dirty="0"/>
              <a:t>Different way to cascade QI methodology </a:t>
            </a:r>
          </a:p>
          <a:p>
            <a:pPr marL="0" indent="0">
              <a:defRPr/>
            </a:pPr>
            <a:r>
              <a:rPr lang="en-GB" dirty="0"/>
              <a:t> </a:t>
            </a:r>
          </a:p>
          <a:p>
            <a:pPr>
              <a:defRPr/>
            </a:pPr>
            <a:endParaRPr lang="en-GB" dirty="0"/>
          </a:p>
        </p:txBody>
      </p:sp>
      <p:pic>
        <p:nvPicPr>
          <p:cNvPr id="499716" name="Picture 4" descr="Image result for yacht tacking">
            <a:extLst>
              <a:ext uri="{FF2B5EF4-FFF2-40B4-BE49-F238E27FC236}">
                <a16:creationId xmlns:a16="http://schemas.microsoft.com/office/drawing/2014/main" id="{B69D274D-82E0-48FA-84EC-DE33DDB94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257" y="1844505"/>
            <a:ext cx="2978759" cy="198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66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itle 1">
            <a:extLst>
              <a:ext uri="{FF2B5EF4-FFF2-40B4-BE49-F238E27FC236}">
                <a16:creationId xmlns:a16="http://schemas.microsoft.com/office/drawing/2014/main" id="{48D0D92A-D0A9-40C6-A7D1-698650A4A614}"/>
              </a:ext>
            </a:extLst>
          </p:cNvPr>
          <p:cNvSpPr>
            <a:spLocks noGrp="1" noChangeArrowheads="1"/>
          </p:cNvSpPr>
          <p:nvPr>
            <p:ph type="title"/>
          </p:nvPr>
        </p:nvSpPr>
        <p:spPr/>
        <p:txBody>
          <a:bodyPr>
            <a:normAutofit/>
          </a:bodyPr>
          <a:lstStyle/>
          <a:p>
            <a:pPr eaLnBrk="1" hangingPunct="1"/>
            <a:r>
              <a:rPr lang="en-GB" altLang="en-US" b="1"/>
              <a:t>Why Vocational Training Practices? </a:t>
            </a:r>
          </a:p>
        </p:txBody>
      </p:sp>
      <p:sp>
        <p:nvSpPr>
          <p:cNvPr id="500739" name="Content Placeholder 3">
            <a:extLst>
              <a:ext uri="{FF2B5EF4-FFF2-40B4-BE49-F238E27FC236}">
                <a16:creationId xmlns:a16="http://schemas.microsoft.com/office/drawing/2014/main" id="{BC37A7C7-18C5-4D6E-9AFF-D62C01F53BE2}"/>
              </a:ext>
            </a:extLst>
          </p:cNvPr>
          <p:cNvSpPr>
            <a:spLocks noGrp="1" noChangeArrowheads="1"/>
          </p:cNvSpPr>
          <p:nvPr>
            <p:ph sz="half" idx="1"/>
          </p:nvPr>
        </p:nvSpPr>
        <p:spPr>
          <a:xfrm>
            <a:off x="295534" y="1368828"/>
            <a:ext cx="4398386" cy="3325091"/>
          </a:xfrm>
        </p:spPr>
        <p:txBody>
          <a:bodyPr>
            <a:normAutofit/>
          </a:bodyPr>
          <a:lstStyle/>
          <a:p>
            <a:pPr marL="457200" indent="-457200" eaLnBrk="1" hangingPunct="1">
              <a:buFont typeface="Arial" panose="020B0604020202020204" pitchFamily="34" charset="0"/>
              <a:buChar char="•"/>
            </a:pPr>
            <a:r>
              <a:rPr lang="en-GB" altLang="en-US" sz="2400" dirty="0"/>
              <a:t>Young Enthusiastic Dentists</a:t>
            </a:r>
          </a:p>
          <a:p>
            <a:pPr marL="457200" indent="-457200" eaLnBrk="1" hangingPunct="1">
              <a:buFont typeface="Arial" panose="020B0604020202020204" pitchFamily="34" charset="0"/>
              <a:buChar char="•"/>
            </a:pPr>
            <a:r>
              <a:rPr lang="en-GB" altLang="en-US" sz="2400" dirty="0"/>
              <a:t>Practices set up to train and support</a:t>
            </a:r>
          </a:p>
          <a:p>
            <a:pPr marL="457200" indent="-457200" eaLnBrk="1" hangingPunct="1">
              <a:buFont typeface="Arial" panose="020B0604020202020204" pitchFamily="34" charset="0"/>
              <a:buChar char="•"/>
            </a:pPr>
            <a:r>
              <a:rPr lang="en-GB" altLang="en-US" sz="2400" dirty="0"/>
              <a:t>NES structure for communications </a:t>
            </a:r>
          </a:p>
          <a:p>
            <a:pPr marL="457200" indent="-457200" eaLnBrk="1" hangingPunct="1">
              <a:buFont typeface="Arial" panose="020B0604020202020204" pitchFamily="34" charset="0"/>
              <a:buChar char="•"/>
            </a:pPr>
            <a:r>
              <a:rPr lang="en-GB" altLang="en-US" sz="2400" dirty="0"/>
              <a:t>Advisers to lead </a:t>
            </a:r>
          </a:p>
        </p:txBody>
      </p:sp>
      <p:sp>
        <p:nvSpPr>
          <p:cNvPr id="500740" name="Content Placeholder 4">
            <a:extLst>
              <a:ext uri="{FF2B5EF4-FFF2-40B4-BE49-F238E27FC236}">
                <a16:creationId xmlns:a16="http://schemas.microsoft.com/office/drawing/2014/main" id="{65A21DED-920C-4B31-98EA-ED0C1756C527}"/>
              </a:ext>
            </a:extLst>
          </p:cNvPr>
          <p:cNvSpPr>
            <a:spLocks noGrp="1" noChangeArrowheads="1"/>
          </p:cNvSpPr>
          <p:nvPr>
            <p:ph sz="half" idx="2"/>
          </p:nvPr>
        </p:nvSpPr>
        <p:spPr>
          <a:xfrm>
            <a:off x="4614863" y="1368829"/>
            <a:ext cx="3592570" cy="2748352"/>
          </a:xfrm>
        </p:spPr>
        <p:txBody>
          <a:bodyPr>
            <a:normAutofit/>
          </a:bodyPr>
          <a:lstStyle/>
          <a:p>
            <a:pPr marL="457200" indent="-457200" eaLnBrk="1" hangingPunct="1">
              <a:buFont typeface="Arial" panose="020B0604020202020204" pitchFamily="34" charset="0"/>
              <a:buChar char="•"/>
            </a:pPr>
            <a:r>
              <a:rPr lang="en-GB" altLang="en-US" sz="2400" dirty="0"/>
              <a:t>VDPS need to do ‘Audit’</a:t>
            </a:r>
          </a:p>
          <a:p>
            <a:pPr marL="457200" indent="-457200" eaLnBrk="1" hangingPunct="1">
              <a:buFont typeface="Arial" panose="020B0604020202020204" pitchFamily="34" charset="0"/>
              <a:buChar char="•"/>
            </a:pPr>
            <a:r>
              <a:rPr lang="en-GB" altLang="en-US" sz="2400" dirty="0"/>
              <a:t>Joint working with HIS  NES  and GDPs</a:t>
            </a:r>
          </a:p>
          <a:p>
            <a:pPr marL="457200" indent="-457200" eaLnBrk="1" hangingPunct="1">
              <a:buFont typeface="Arial" panose="020B0604020202020204" pitchFamily="34" charset="0"/>
              <a:buChar char="•"/>
            </a:pPr>
            <a:r>
              <a:rPr lang="en-GB" altLang="en-US" sz="2400" dirty="0"/>
              <a:t>Potential to evaluate and compare </a:t>
            </a:r>
          </a:p>
        </p:txBody>
      </p:sp>
      <p:pic>
        <p:nvPicPr>
          <p:cNvPr id="500741" name="Picture 4" descr="innovation-test-beds">
            <a:extLst>
              <a:ext uri="{FF2B5EF4-FFF2-40B4-BE49-F238E27FC236}">
                <a16:creationId xmlns:a16="http://schemas.microsoft.com/office/drawing/2014/main" id="{E5028E07-4F5A-4BF7-8976-4B4DC64C0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935" y="3470535"/>
            <a:ext cx="2274946" cy="146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138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ihub">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B050"/>
      </a:hlink>
      <a:folHlink>
        <a:srgbClr val="782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20170118 ihub presentation master 0 4" id="{DAD22F0D-2745-41E2-8B74-9A38188AD2F9}" vid="{6256C86A-5595-405F-A3D9-2E20E848E6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hub">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782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6ac32b6-d060-42fb-93c0-6c46742e1aee" ContentTypeId="0x010100540009AA9B7AD14AB7CB3A6FC98C51F8" PreviousValue="false"/>
</file>

<file path=customXml/item3.xml><?xml version="1.0" encoding="utf-8"?>
<ct:contentTypeSchema xmlns:ct="http://schemas.microsoft.com/office/2006/metadata/contentType" xmlns:ma="http://schemas.microsoft.com/office/2006/metadata/properties/metaAttributes" ct:_="" ma:_="" ma:contentTypeName="NES Document" ma:contentTypeID="0x010100540009AA9B7AD14AB7CB3A6FC98C51F800A27F9773C2FF564490DAD634CA8DC45A" ma:contentTypeVersion="7" ma:contentTypeDescription="" ma:contentTypeScope="" ma:versionID="02acda5a98f055bd67fb66bc67616bfe">
  <xsd:schema xmlns:xsd="http://www.w3.org/2001/XMLSchema" xmlns:xs="http://www.w3.org/2001/XMLSchema" xmlns:p="http://schemas.microsoft.com/office/2006/metadata/properties" xmlns:ns1="http://schemas.microsoft.com/sharepoint/v3" xmlns:ns2="9369f9cd-7934-46f9-83f8-0ab2aa6125c5" targetNamespace="http://schemas.microsoft.com/office/2006/metadata/properties" ma:root="true" ma:fieldsID="d60ec0a984dd89c681e2154d3859367b" ns1:_="" ns2:_="">
    <xsd:import namespace="http://schemas.microsoft.com/sharepoint/v3"/>
    <xsd:import namespace="9369f9cd-7934-46f9-83f8-0ab2aa6125c5"/>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Creator xmlns="9369f9cd-7934-46f9-83f8-0ab2aa6125c5" xsi:nil="true"/>
    <Tags xmlns="9369f9cd-7934-46f9-83f8-0ab2aa6125c5" xsi:nil="true"/>
    <MimeType xmlns="9369f9cd-7934-46f9-83f8-0ab2aa6125c5" xsi:nil="true"/>
    <Legacy_x0020_ID xmlns="9369f9cd-7934-46f9-83f8-0ab2aa6125c5" xsi:nil="true"/>
  </documentManagement>
</p:properties>
</file>

<file path=customXml/itemProps1.xml><?xml version="1.0" encoding="utf-8"?>
<ds:datastoreItem xmlns:ds="http://schemas.openxmlformats.org/officeDocument/2006/customXml" ds:itemID="{F0FEA20F-E086-4E79-8B73-0F791288C924}">
  <ds:schemaRefs>
    <ds:schemaRef ds:uri="http://schemas.microsoft.com/sharepoint/v3/contenttype/forms"/>
  </ds:schemaRefs>
</ds:datastoreItem>
</file>

<file path=customXml/itemProps2.xml><?xml version="1.0" encoding="utf-8"?>
<ds:datastoreItem xmlns:ds="http://schemas.openxmlformats.org/officeDocument/2006/customXml" ds:itemID="{2A0F89E3-9C30-42D6-8BDE-B8B9A303A305}">
  <ds:schemaRefs>
    <ds:schemaRef ds:uri="Microsoft.SharePoint.Taxonomy.ContentTypeSync"/>
  </ds:schemaRefs>
</ds:datastoreItem>
</file>

<file path=customXml/itemProps3.xml><?xml version="1.0" encoding="utf-8"?>
<ds:datastoreItem xmlns:ds="http://schemas.openxmlformats.org/officeDocument/2006/customXml" ds:itemID="{A9C69F8D-76CD-435C-A695-F88D74505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69f9cd-7934-46f9-83f8-0ab2aa612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E30C179-8158-4EF6-B6C4-5E03E6B5E12D}">
  <ds:schemaRefs>
    <ds:schemaRef ds:uri="http://schemas.microsoft.com/office/2006/metadata/properties"/>
    <ds:schemaRef ds:uri="http://schemas.microsoft.com/office/infopath/2007/PartnerControls"/>
    <ds:schemaRef ds:uri="http://schemas.microsoft.com/sharepoint/v3"/>
    <ds:schemaRef ds:uri="9369f9cd-7934-46f9-83f8-0ab2aa6125c5"/>
  </ds:schemaRefs>
</ds:datastoreItem>
</file>

<file path=docProps/app.xml><?xml version="1.0" encoding="utf-8"?>
<Properties xmlns="http://schemas.openxmlformats.org/officeDocument/2006/extended-properties" xmlns:vt="http://schemas.openxmlformats.org/officeDocument/2006/docPropsVTypes">
  <Template>20170606 ihub presentation master</Template>
  <TotalTime>1357</TotalTime>
  <Words>2315</Words>
  <Application>Microsoft Office PowerPoint</Application>
  <PresentationFormat>On-screen Show (16:9)</PresentationFormat>
  <Paragraphs>340</Paragraphs>
  <Slides>35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Black</vt:lpstr>
      <vt:lpstr>Calibri</vt:lpstr>
      <vt:lpstr>Calibri Light</vt:lpstr>
      <vt:lpstr>Cambria</vt:lpstr>
      <vt:lpstr>Source Sans Pro</vt:lpstr>
      <vt:lpstr>Wingdings</vt:lpstr>
      <vt:lpstr>Wingdings 3</vt:lpstr>
      <vt:lpstr>Origin</vt:lpstr>
      <vt:lpstr>PowerPoint Presentation</vt:lpstr>
      <vt:lpstr>SPSP- QI and Patient Safety  Scotland Ahead of the Pack?</vt:lpstr>
      <vt:lpstr>Quality Improvement Tools in GDS</vt:lpstr>
      <vt:lpstr>Barriers  to Quality Improvement      for Dental ( and other) Teams </vt:lpstr>
      <vt:lpstr>Overarching Aim of the Dental Collaborative 2016-17  </vt:lpstr>
      <vt:lpstr>PowerPoint Presentation</vt:lpstr>
      <vt:lpstr> Topics of Choice for Improvement in GDS National Priorities ?</vt:lpstr>
      <vt:lpstr> Year 2   Dental Collaborative   A Different Tack </vt:lpstr>
      <vt:lpstr>Why Vocational Training Practices? </vt:lpstr>
      <vt:lpstr>PowerPoint Presentation</vt:lpstr>
      <vt:lpstr>HIS HBs and NES Provided;  </vt:lpstr>
      <vt:lpstr>PowerPoint Presentation</vt:lpstr>
      <vt:lpstr>                              NOT  the Same as Audit                              Measurement  for Improvement                                       Collect small samples frequently   </vt:lpstr>
      <vt:lpstr>Aim Statements – how much by when?</vt:lpstr>
      <vt:lpstr>Aim Statements    </vt:lpstr>
      <vt:lpstr>PowerPoint Presentation</vt:lpstr>
      <vt:lpstr>PowerPoint Presentation</vt:lpstr>
      <vt:lpstr>PowerPoint Presentation</vt:lpstr>
      <vt:lpstr>PowerPoint Presentation</vt:lpstr>
      <vt:lpstr>PowerPoint Presentation</vt:lpstr>
      <vt:lpstr>PowerPoint Presentation</vt:lpstr>
      <vt:lpstr>  DATA – Not everyone’s favourite </vt:lpstr>
      <vt:lpstr>Improvement isn’t about data so why do we need it ? </vt:lpstr>
      <vt:lpstr>Data Collection Numbers  and Run Charts  -Excel is your friend! </vt:lpstr>
      <vt:lpstr>PowerPoint Presentation</vt:lpstr>
      <vt:lpstr> </vt:lpstr>
      <vt:lpstr>PowerPoint Presentation</vt:lpstr>
      <vt:lpstr>PDSA Record</vt:lpstr>
      <vt:lpstr>Tests of Change </vt:lpstr>
      <vt:lpstr>PowerPoint Presentation</vt:lpstr>
      <vt:lpstr>PowerPoint Presentation</vt:lpstr>
      <vt:lpstr>Results</vt:lpstr>
      <vt:lpstr>What Did We learn from the QI experience</vt:lpstr>
      <vt:lpstr>            </vt:lpstr>
      <vt:lpstr>PowerPoint Presentation</vt:lpstr>
    </vt:vector>
  </TitlesOfParts>
  <Company>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Kay</dc:creator>
  <cp:lastModifiedBy>Stephen Jollie</cp:lastModifiedBy>
  <cp:revision>91</cp:revision>
  <dcterms:created xsi:type="dcterms:W3CDTF">2017-07-07T06:49:16Z</dcterms:created>
  <dcterms:modified xsi:type="dcterms:W3CDTF">2021-07-19T14:08:59Z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0x010100540009AA9B7AD14AB7CB3A6FC98C51F800A27F9773C2FF564490DAD634CA8DC45A</vt:lpwstr>
  </property>
</Properties>
</file>