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2"/>
  </p:sldMasterIdLst>
  <p:notesMasterIdLst>
    <p:notesMasterId r:id="rId18"/>
  </p:notesMasterIdLst>
  <p:handoutMasterIdLst>
    <p:handoutMasterId r:id="rId19"/>
  </p:handoutMasterIdLst>
  <p:sldIdLst>
    <p:sldId id="272" r:id="rId3"/>
    <p:sldId id="283" r:id="rId4"/>
    <p:sldId id="284" r:id="rId5"/>
    <p:sldId id="285" r:id="rId6"/>
    <p:sldId id="286" r:id="rId7"/>
    <p:sldId id="287" r:id="rId8"/>
    <p:sldId id="273" r:id="rId9"/>
    <p:sldId id="274" r:id="rId10"/>
    <p:sldId id="275" r:id="rId11"/>
    <p:sldId id="276" r:id="rId12"/>
    <p:sldId id="278" r:id="rId13"/>
    <p:sldId id="277" r:id="rId14"/>
    <p:sldId id="280" r:id="rId15"/>
    <p:sldId id="281" r:id="rId16"/>
    <p:sldId id="28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72157" autoAdjust="0"/>
  </p:normalViewPr>
  <p:slideViewPr>
    <p:cSldViewPr snapToGrid="0">
      <p:cViewPr varScale="1">
        <p:scale>
          <a:sx n="47" d="100"/>
          <a:sy n="47" d="100"/>
        </p:scale>
        <p:origin x="1308" y="44"/>
      </p:cViewPr>
      <p:guideLst>
        <p:guide pos="3840"/>
        <p:guide orient="horz" pos="2160"/>
      </p:guideLst>
    </p:cSldViewPr>
  </p:slideViewPr>
  <p:notesTextViewPr>
    <p:cViewPr>
      <p:scale>
        <a:sx n="76" d="100"/>
        <a:sy n="76" d="100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7/10/2018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7/10/2018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639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188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607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456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696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763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74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860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891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604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676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194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761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075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72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62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7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9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29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33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25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81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9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2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09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E583DDF-CA54-461A-A486-592D2374C532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4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A8D9AD5-F248-4919-864A-CFD76CC027D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89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08105"/>
            <a:ext cx="9601200" cy="1076308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A QI Training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03255"/>
            <a:ext cx="9601200" cy="154186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Vinay Mistry</a:t>
            </a:r>
          </a:p>
          <a:p>
            <a:r>
              <a:rPr lang="en-US" dirty="0"/>
              <a:t>Dental Core trainee 3 in quality improvement and clinical practice</a:t>
            </a:r>
          </a:p>
          <a:p>
            <a:endParaRPr lang="en-US" dirty="0"/>
          </a:p>
          <a:p>
            <a:r>
              <a:rPr lang="en-US" dirty="0"/>
              <a:t>SDPBRN POSTGRADUATE TRAINING DAY</a:t>
            </a:r>
          </a:p>
          <a:p>
            <a:r>
              <a:rPr lang="en-US" dirty="0" err="1"/>
              <a:t>thursday</a:t>
            </a:r>
            <a:r>
              <a:rPr lang="en-US" dirty="0"/>
              <a:t> 21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dirty="0" err="1"/>
              <a:t>june</a:t>
            </a:r>
            <a:r>
              <a:rPr lang="en-US" dirty="0"/>
              <a:t> 2018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C1AAD0-C495-45C9-8B00-F7DEA7B76EE1}"/>
              </a:ext>
            </a:extLst>
          </p:cNvPr>
          <p:cNvSpPr txBox="1">
            <a:spLocks/>
          </p:cNvSpPr>
          <p:nvPr/>
        </p:nvSpPr>
        <p:spPr>
          <a:xfrm>
            <a:off x="1295400" y="2926947"/>
            <a:ext cx="9601200" cy="1076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60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- CT Perspective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29AA0-8DB2-471C-B7C6-9525C0F3C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78" y="161130"/>
            <a:ext cx="3733553" cy="105382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3D5AFD-F653-4C2E-80EA-65F3F3CA75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390" y="148945"/>
            <a:ext cx="999131" cy="101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0D71F08-E012-4F80-BAB5-E869D3C97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" y="148945"/>
            <a:ext cx="964036" cy="93390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7C4E78-B29D-47B5-9692-814EC9353E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390" y="148945"/>
            <a:ext cx="999131" cy="101209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PROJECTS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1451580" y="1982569"/>
            <a:ext cx="4294880" cy="4070912"/>
          </a:xfrm>
          <a:ln>
            <a:noFill/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Clinical Effectiveness Projects:</a:t>
            </a:r>
          </a:p>
          <a:p>
            <a:pPr>
              <a:lnSpc>
                <a:spcPct val="110000"/>
              </a:lnSpc>
            </a:pPr>
            <a:r>
              <a:rPr lang="en-US" sz="1600" u="sng" dirty="0"/>
              <a:t>SPSP Primary Care in Dentistry Evaluation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Qualitative study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General practice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Whole dental team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Focus on improving patient safety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QI Care bundles (x2)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Challenges: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TDF &amp; </a:t>
            </a:r>
            <a:r>
              <a:rPr lang="en-US" sz="1400" dirty="0" err="1"/>
              <a:t>Behaviour</a:t>
            </a:r>
            <a:r>
              <a:rPr lang="en-US" sz="1400" dirty="0"/>
              <a:t> Change Wheel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Data analysis – SPSS 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What I’ve learnt: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Interview/study schedule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TDF questions</a:t>
            </a:r>
          </a:p>
          <a:p>
            <a:pPr lvl="1">
              <a:lnSpc>
                <a:spcPct val="110000"/>
              </a:lnSpc>
            </a:pPr>
            <a:endParaRPr lang="en-US" sz="1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C12E4F7-200E-4664-A56B-2414C51A8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6898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440560-5957-4B46-986A-7CEC8F833A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13" y="3616334"/>
            <a:ext cx="2771586" cy="19587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46CF32-A9C2-480D-B99D-8DC4CA789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13" y="1982569"/>
            <a:ext cx="25336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0D71F08-E012-4F80-BAB5-E869D3C97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" y="148945"/>
            <a:ext cx="964036" cy="93390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7C4E78-B29D-47B5-9692-814EC9353E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390" y="148945"/>
            <a:ext cx="999131" cy="101209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PROJECTS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1451580" y="1982568"/>
            <a:ext cx="4294880" cy="3982003"/>
          </a:xfrm>
          <a:ln>
            <a:noFill/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Clinical Effectiveness Projects:</a:t>
            </a:r>
          </a:p>
          <a:p>
            <a:pPr>
              <a:lnSpc>
                <a:spcPct val="110000"/>
              </a:lnSpc>
            </a:pPr>
            <a:r>
              <a:rPr lang="en-US" sz="1600" u="sng" dirty="0"/>
              <a:t>SDCEP Conscious Sedation Information Leaflets (x4)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Based on SDCEP guidance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IV &amp; Inhalation Sedation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Patient &amp; Escort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3 stages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Challenges: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Guidance compliance – SDCEP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Branding compliance – NES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Patient feedback 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What I’ve learnt: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Feedback for positive change</a:t>
            </a:r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C12E4F7-200E-4664-A56B-2414C51A8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6898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30AE6D-5F17-4C36-852E-38ECF3F6B8A3}"/>
              </a:ext>
            </a:extLst>
          </p:cNvPr>
          <p:cNvGrpSpPr>
            <a:grpSpLocks noChangeAspect="1"/>
          </p:cNvGrpSpPr>
          <p:nvPr/>
        </p:nvGrpSpPr>
        <p:grpSpPr>
          <a:xfrm>
            <a:off x="5746460" y="2177625"/>
            <a:ext cx="4583239" cy="3591888"/>
            <a:chOff x="5391271" y="2795907"/>
            <a:chExt cx="4043208" cy="316866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95F5E2-6EA6-410C-8039-0D8175641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551" t="7952" r="14266" b="4098"/>
            <a:stretch/>
          </p:blipFill>
          <p:spPr>
            <a:xfrm>
              <a:off x="6689954" y="2795907"/>
              <a:ext cx="2744525" cy="193462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C50C1A-C234-4256-96D1-13917C248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5574" t="7829" r="14266" b="4098"/>
            <a:stretch/>
          </p:blipFill>
          <p:spPr>
            <a:xfrm>
              <a:off x="6253216" y="3208594"/>
              <a:ext cx="2744525" cy="193795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7F9847-74BE-4C0C-A459-F502053BA0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5545" t="7829" r="14266" b="4098"/>
            <a:stretch/>
          </p:blipFill>
          <p:spPr>
            <a:xfrm>
              <a:off x="5816478" y="3613929"/>
              <a:ext cx="2756055" cy="194530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9AC85FE-E790-4CF6-A000-572A4BFC82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5551" t="7829" r="14335" b="4098"/>
            <a:stretch/>
          </p:blipFill>
          <p:spPr>
            <a:xfrm>
              <a:off x="5391271" y="4017212"/>
              <a:ext cx="2756055" cy="1947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09953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0D71F08-E012-4F80-BAB5-E869D3C97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" y="148945"/>
            <a:ext cx="964036" cy="93390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7C4E78-B29D-47B5-9692-814EC9353E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390" y="148945"/>
            <a:ext cx="999131" cy="101209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PROJECTS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1451580" y="1982569"/>
            <a:ext cx="4294880" cy="3797446"/>
          </a:xfrm>
          <a:ln>
            <a:noFill/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DDH&amp;S QI Projects:</a:t>
            </a:r>
          </a:p>
          <a:p>
            <a:pPr>
              <a:lnSpc>
                <a:spcPct val="110000"/>
              </a:lnSpc>
            </a:pPr>
            <a:r>
              <a:rPr lang="en-US" sz="1600" u="sng" dirty="0"/>
              <a:t>Prevention and management of sodium hypochlorite injury on clinic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Project charter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Model for Improvement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Driver diagram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Poster/protocol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Challenges: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Evidence base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Management protocol 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What I’ve learnt: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Implement a QIP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C12E4F7-200E-4664-A56B-2414C51A8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6898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501426-04E3-48FA-80E8-509910F80D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315" t="17616" r="19638" b="4562"/>
          <a:stretch/>
        </p:blipFill>
        <p:spPr>
          <a:xfrm>
            <a:off x="5925172" y="2071782"/>
            <a:ext cx="5129682" cy="361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8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0D71F08-E012-4F80-BAB5-E869D3C97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" y="148945"/>
            <a:ext cx="964036" cy="93390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7C4E78-B29D-47B5-9692-814EC9353E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390" y="148945"/>
            <a:ext cx="999131" cy="101209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PGCert in qi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1451579" y="2007735"/>
            <a:ext cx="4775965" cy="3948447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University of Dundee</a:t>
            </a:r>
          </a:p>
          <a:p>
            <a:pPr>
              <a:lnSpc>
                <a:spcPct val="110000"/>
              </a:lnSpc>
            </a:pPr>
            <a:r>
              <a:rPr lang="en-US" dirty="0"/>
              <a:t>Separate to CTQI</a:t>
            </a:r>
          </a:p>
          <a:p>
            <a:pPr>
              <a:lnSpc>
                <a:spcPct val="110000"/>
              </a:lnSpc>
            </a:pPr>
            <a:r>
              <a:rPr lang="en-US" dirty="0"/>
              <a:t>Distance/blended learning</a:t>
            </a:r>
          </a:p>
          <a:p>
            <a:pPr>
              <a:lnSpc>
                <a:spcPct val="110000"/>
              </a:lnSpc>
            </a:pPr>
            <a:r>
              <a:rPr lang="en-US" dirty="0"/>
              <a:t>Self-directed</a:t>
            </a:r>
          </a:p>
          <a:p>
            <a:pPr>
              <a:lnSpc>
                <a:spcPct val="110000"/>
              </a:lnSpc>
            </a:pPr>
            <a:r>
              <a:rPr lang="en-US" dirty="0"/>
              <a:t>First year of 3-year MSc</a:t>
            </a:r>
          </a:p>
          <a:p>
            <a:pPr>
              <a:lnSpc>
                <a:spcPct val="110000"/>
              </a:lnSpc>
            </a:pPr>
            <a:r>
              <a:rPr lang="en-US" dirty="0"/>
              <a:t>30 credit modules: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QI in Action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Leadership</a:t>
            </a:r>
          </a:p>
          <a:p>
            <a:pPr>
              <a:lnSpc>
                <a:spcPct val="110000"/>
              </a:lnSpc>
            </a:pPr>
            <a:r>
              <a:rPr lang="en-US" dirty="0"/>
              <a:t>Assessment – </a:t>
            </a:r>
            <a:r>
              <a:rPr lang="en-US" sz="1800" dirty="0"/>
              <a:t>4500-word essay per module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C12E4F7-200E-4664-A56B-2414C51A8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6898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99C0D-A04E-4E00-8B65-A7EB607AE4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6" t="24858" r="3027" b="29867"/>
          <a:stretch/>
        </p:blipFill>
        <p:spPr>
          <a:xfrm>
            <a:off x="6585358" y="2481712"/>
            <a:ext cx="2892318" cy="12642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DAB163-B4DD-4853-85CF-CEC2D55BCA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58" y="4189412"/>
            <a:ext cx="2892318" cy="687910"/>
          </a:xfrm>
          <a:prstGeom prst="rect">
            <a:avLst/>
          </a:prstGeom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791D917-87C5-419C-A9F5-C2E83E2B6E4D}"/>
              </a:ext>
            </a:extLst>
          </p:cNvPr>
          <p:cNvSpPr txBox="1">
            <a:spLocks/>
          </p:cNvSpPr>
          <p:nvPr/>
        </p:nvSpPr>
        <p:spPr>
          <a:xfrm>
            <a:off x="3279913" y="4704516"/>
            <a:ext cx="3994343" cy="9183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0000"/>
              </a:lnSpc>
            </a:pPr>
            <a:r>
              <a:rPr lang="en-US" dirty="0"/>
              <a:t>Measuring Quality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Quality &amp; Clinical Governance</a:t>
            </a:r>
          </a:p>
        </p:txBody>
      </p:sp>
    </p:spTree>
    <p:extLst>
      <p:ext uri="{BB962C8B-B14F-4D97-AF65-F5344CB8AC3E}">
        <p14:creationId xmlns:p14="http://schemas.microsoft.com/office/powerpoint/2010/main" val="24152639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0D71F08-E012-4F80-BAB5-E869D3C97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" y="148945"/>
            <a:ext cx="964036" cy="93390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7C4E78-B29D-47B5-9692-814EC9353E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390" y="148945"/>
            <a:ext cx="999131" cy="101209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Other PARTS OF MY role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1451579" y="2007735"/>
            <a:ext cx="7549807" cy="3948447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DDH&amp;S Clinical Governance secretary</a:t>
            </a:r>
          </a:p>
          <a:p>
            <a:pPr>
              <a:lnSpc>
                <a:spcPct val="150000"/>
              </a:lnSpc>
            </a:pPr>
            <a:r>
              <a:rPr lang="en-US" dirty="0"/>
              <a:t>QI rep for DDH&amp;S Safety, Clinical Governance and Risk Committee</a:t>
            </a:r>
          </a:p>
          <a:p>
            <a:pPr>
              <a:lnSpc>
                <a:spcPct val="150000"/>
              </a:lnSpc>
            </a:pPr>
            <a:r>
              <a:rPr lang="en-US" dirty="0"/>
              <a:t>DCT Journal Club</a:t>
            </a:r>
          </a:p>
          <a:p>
            <a:pPr>
              <a:lnSpc>
                <a:spcPct val="150000"/>
              </a:lnSpc>
            </a:pPr>
            <a:r>
              <a:rPr lang="en-US" dirty="0"/>
              <a:t>Wikipedia Projects with undergraduates</a:t>
            </a:r>
          </a:p>
          <a:p>
            <a:pPr>
              <a:lnSpc>
                <a:spcPct val="150000"/>
              </a:lnSpc>
            </a:pPr>
            <a:r>
              <a:rPr lang="en-US" dirty="0"/>
              <a:t>Evidence-Based Dentistry</a:t>
            </a:r>
            <a:endParaRPr lang="en-US" sz="18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C12E4F7-200E-4664-A56B-2414C51A8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6898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429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0D71F08-E012-4F80-BAB5-E869D3C97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" y="148945"/>
            <a:ext cx="964036" cy="93390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7C4E78-B29D-47B5-9692-814EC9353E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390" y="148945"/>
            <a:ext cx="999131" cy="101209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Final thoughts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1451579" y="2007735"/>
            <a:ext cx="7549807" cy="3948447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Challenging, unique post</a:t>
            </a:r>
          </a:p>
          <a:p>
            <a:pPr>
              <a:lnSpc>
                <a:spcPct val="150000"/>
              </a:lnSpc>
            </a:pPr>
            <a:r>
              <a:rPr lang="en-US" dirty="0"/>
              <a:t>… And very rewarding!</a:t>
            </a:r>
          </a:p>
          <a:p>
            <a:pPr>
              <a:lnSpc>
                <a:spcPct val="150000"/>
              </a:lnSpc>
            </a:pPr>
            <a:r>
              <a:rPr lang="en-US" dirty="0"/>
              <a:t>Patience of others</a:t>
            </a:r>
          </a:p>
          <a:p>
            <a:pPr>
              <a:lnSpc>
                <a:spcPct val="150000"/>
              </a:lnSpc>
            </a:pPr>
            <a:r>
              <a:rPr lang="en-US" dirty="0"/>
              <a:t>Take the opportunities given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C12E4F7-200E-4664-A56B-2414C51A8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6898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3BF0B-FBA4-467B-AC81-57B24C5B2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000" y="2134101"/>
            <a:ext cx="4783792" cy="33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349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r>
              <a:rPr lang="en-US" dirty="0"/>
              <a:t>What is QI?</a:t>
            </a:r>
          </a:p>
          <a:p>
            <a:r>
              <a:rPr lang="en-US" dirty="0"/>
              <a:t>About me</a:t>
            </a:r>
          </a:p>
          <a:p>
            <a:r>
              <a:rPr lang="en-US" dirty="0"/>
              <a:t>What is CTQI?</a:t>
            </a:r>
          </a:p>
          <a:p>
            <a:r>
              <a:rPr lang="en-US" dirty="0"/>
              <a:t>Clinical Practice</a:t>
            </a:r>
          </a:p>
          <a:p>
            <a:r>
              <a:rPr lang="en-US" dirty="0"/>
              <a:t>Projects</a:t>
            </a:r>
          </a:p>
          <a:p>
            <a:r>
              <a:rPr lang="en-US" dirty="0"/>
              <a:t>PGCert in QI</a:t>
            </a:r>
          </a:p>
          <a:p>
            <a:r>
              <a:rPr lang="en-US" dirty="0"/>
              <a:t>Other parts of my role</a:t>
            </a:r>
          </a:p>
          <a:p>
            <a:r>
              <a:rPr lang="en-US" dirty="0"/>
              <a:t>Final thoughts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2315B8-CF64-417A-A748-F30A010FAB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" y="148945"/>
            <a:ext cx="964036" cy="93390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65C535-D63A-4CEC-AF51-A57695E4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390" y="148945"/>
            <a:ext cx="999131" cy="101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842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D986BE-85FD-4B45-A75D-93D0FADA6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" y="148945"/>
            <a:ext cx="964036" cy="93390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CAD9C3-3391-4064-9816-6292AE7496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390" y="148945"/>
            <a:ext cx="999131" cy="101209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3EA47D-7499-4F9C-8CFF-6F7A9FCABB56}"/>
              </a:ext>
            </a:extLst>
          </p:cNvPr>
          <p:cNvSpPr txBox="1">
            <a:spLocks/>
          </p:cNvSpPr>
          <p:nvPr/>
        </p:nvSpPr>
        <p:spPr>
          <a:xfrm>
            <a:off x="1295400" y="2890846"/>
            <a:ext cx="9601200" cy="10763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What is qi?</a:t>
            </a:r>
          </a:p>
        </p:txBody>
      </p:sp>
    </p:spTree>
    <p:extLst>
      <p:ext uri="{BB962C8B-B14F-4D97-AF65-F5344CB8AC3E}">
        <p14:creationId xmlns:p14="http://schemas.microsoft.com/office/powerpoint/2010/main" val="320480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D986BE-85FD-4B45-A75D-93D0FADA6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" y="148945"/>
            <a:ext cx="964036" cy="93390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CAD9C3-3391-4064-9816-6292AE7496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390" y="148945"/>
            <a:ext cx="999131" cy="10120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245907-C60F-4B84-BB33-16E3615F71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62" y="615899"/>
            <a:ext cx="3651275" cy="52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7CF022-0B8C-4B3A-8DF7-C7E1BC6D3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67" y="654993"/>
            <a:ext cx="4857466" cy="48574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5E2316-8192-4A27-9A80-88C4A3E813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" y="148945"/>
            <a:ext cx="964036" cy="93390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19B39F-D2AA-4F8E-BE9C-750C29908B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390" y="148945"/>
            <a:ext cx="999131" cy="101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7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6DA318-2409-4D6E-8653-3FE771F73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82" y="1604465"/>
            <a:ext cx="6487236" cy="36490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8499AF-AED0-4127-9597-D899D2CEC6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" y="148945"/>
            <a:ext cx="964036" cy="93390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A84A99-5213-4A30-AD8B-85A1C3C2DD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390" y="148945"/>
            <a:ext cx="999131" cy="101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7">
            <a:extLst>
              <a:ext uri="{FF2B5EF4-FFF2-40B4-BE49-F238E27FC236}">
                <a16:creationId xmlns:a16="http://schemas.microsoft.com/office/drawing/2014/main" id="{1CE580D1-F917-4567-AFB4-99AA9B52AD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9" name="Picture 19">
            <a:extLst>
              <a:ext uri="{FF2B5EF4-FFF2-40B4-BE49-F238E27FC236}">
                <a16:creationId xmlns:a16="http://schemas.microsoft.com/office/drawing/2014/main" id="{1F5620B8-A2D8-4568-B566-F0453A0D91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0" name="Straight Connector 21">
            <a:extLst>
              <a:ext uri="{FF2B5EF4-FFF2-40B4-BE49-F238E27FC236}">
                <a16:creationId xmlns:a16="http://schemas.microsoft.com/office/drawing/2014/main" id="{1C7D2BA4-4B7A-4596-8BCC-5CF71542389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23">
            <a:extLst>
              <a:ext uri="{FF2B5EF4-FFF2-40B4-BE49-F238E27FC236}">
                <a16:creationId xmlns:a16="http://schemas.microsoft.com/office/drawing/2014/main" id="{C9D4B225-18E9-4C5B-94D8-2ABE6D161E4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2" name="Group 25">
            <a:extLst>
              <a:ext uri="{FF2B5EF4-FFF2-40B4-BE49-F238E27FC236}">
                <a16:creationId xmlns:a16="http://schemas.microsoft.com/office/drawing/2014/main" id="{93401815-9C3D-43EE-B4E4-2504090CEF0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012810"/>
            <a:ext cx="4948659" cy="3453535"/>
            <a:chOff x="7807230" y="2012810"/>
            <a:chExt cx="3251252" cy="3459865"/>
          </a:xfrm>
        </p:grpSpPr>
        <p:sp>
          <p:nvSpPr>
            <p:cNvPr id="53" name="Rectangle 26">
              <a:extLst>
                <a:ext uri="{FF2B5EF4-FFF2-40B4-BE49-F238E27FC236}">
                  <a16:creationId xmlns:a16="http://schemas.microsoft.com/office/drawing/2014/main" id="{CDC52205-72B7-41BE-99DF-6B24F25ED6A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27">
              <a:extLst>
                <a:ext uri="{FF2B5EF4-FFF2-40B4-BE49-F238E27FC236}">
                  <a16:creationId xmlns:a16="http://schemas.microsoft.com/office/drawing/2014/main" id="{298BFFC9-C8B3-41FE-B9CC-C492B079455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E9C04C6-1526-46E8-9225-F65CC56F7C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99" b="3"/>
          <a:stretch/>
        </p:blipFill>
        <p:spPr>
          <a:xfrm>
            <a:off x="6277257" y="2174242"/>
            <a:ext cx="4613872" cy="31243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D71F08-E012-4F80-BAB5-E869D3C979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" y="148945"/>
            <a:ext cx="964036" cy="93390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7C4E78-B29D-47B5-9692-814EC9353E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390" y="148945"/>
            <a:ext cx="999131" cy="101209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ABOUT ME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451579" y="2015734"/>
            <a:ext cx="4158849" cy="344429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Haworth is home!</a:t>
            </a:r>
          </a:p>
          <a:p>
            <a:pPr>
              <a:lnSpc>
                <a:spcPct val="110000"/>
              </a:lnSpc>
            </a:pPr>
            <a:r>
              <a:rPr lang="en-US" sz="1600" dirty="0" err="1"/>
              <a:t>BChD</a:t>
            </a:r>
            <a:r>
              <a:rPr lang="en-US" sz="1600" dirty="0"/>
              <a:t> at University of Leeds (2014)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LDFT in Wakefield &amp; </a:t>
            </a:r>
            <a:r>
              <a:rPr lang="en-US" sz="1600" dirty="0" err="1"/>
              <a:t>Huddersfield</a:t>
            </a:r>
            <a:r>
              <a:rPr lang="en-US" sz="1600" dirty="0"/>
              <a:t>: 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Practice – DFT 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Hospital – OMFS, Oral Surgery, Orthodontics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Community – </a:t>
            </a:r>
            <a:r>
              <a:rPr lang="en-US" sz="1600" dirty="0" err="1"/>
              <a:t>Paediatric</a:t>
            </a:r>
            <a:r>
              <a:rPr lang="en-US" sz="1600" dirty="0"/>
              <a:t> &amp; Special Care Dentistry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DCT2 in York – OMFS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DCT3 in Dundee – QI &amp; Clinical Practice</a:t>
            </a:r>
          </a:p>
          <a:p>
            <a:pPr lvl="1">
              <a:lnSpc>
                <a:spcPct val="11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528334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0D71F08-E012-4F80-BAB5-E869D3C97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" y="148945"/>
            <a:ext cx="964036" cy="93390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7C4E78-B29D-47B5-9692-814EC9353E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390" y="148945"/>
            <a:ext cx="999131" cy="101209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is </a:t>
            </a:r>
            <a:r>
              <a:rPr lang="en-US" dirty="0" err="1"/>
              <a:t>ctqi</a:t>
            </a:r>
            <a:r>
              <a:rPr lang="en-US" dirty="0"/>
              <a:t>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1451578" y="2016125"/>
            <a:ext cx="8875269" cy="379744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Core Trainee in Quality Improvement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50:50 split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Clinical commitment at DDH&amp;S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NES Clinical Effectiveness workstream:</a:t>
            </a:r>
          </a:p>
          <a:p>
            <a:pPr lvl="1">
              <a:lnSpc>
                <a:spcPct val="110000"/>
              </a:lnSpc>
            </a:pPr>
            <a:r>
              <a:rPr lang="en-US" sz="1400" dirty="0" err="1"/>
              <a:t>TRiaDS</a:t>
            </a:r>
            <a:endParaRPr lang="en-US" sz="1400" dirty="0"/>
          </a:p>
          <a:p>
            <a:pPr lvl="1">
              <a:lnSpc>
                <a:spcPct val="110000"/>
              </a:lnSpc>
            </a:pPr>
            <a:r>
              <a:rPr lang="en-US" sz="1400" dirty="0"/>
              <a:t>SDCEP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SDPBRN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QI and research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Translation into clinical practice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I chose this because…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60627A-1C57-4312-881B-76E4024A60D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31" r="11624"/>
          <a:stretch/>
        </p:blipFill>
        <p:spPr>
          <a:xfrm>
            <a:off x="5188972" y="2292962"/>
            <a:ext cx="3173016" cy="30336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D5C2D7-8208-424C-B509-0CD5094179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659" y="4873770"/>
            <a:ext cx="2398992" cy="4528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AB6B00-87C0-4AD5-8E4B-D20036586D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658" y="4154605"/>
            <a:ext cx="2398992" cy="5491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AEA9E6-747F-4566-92B1-9CEBEA16DA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993" y="2292962"/>
            <a:ext cx="1324432" cy="169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447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0D71F08-E012-4F80-BAB5-E869D3C97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" y="148945"/>
            <a:ext cx="964036" cy="93390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7C4E78-B29D-47B5-9692-814EC9353E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390" y="148945"/>
            <a:ext cx="999131" cy="101209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clinical practice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4294967295"/>
          </p:nvPr>
        </p:nvSpPr>
        <p:spPr>
          <a:xfrm>
            <a:off x="1451580" y="1982569"/>
            <a:ext cx="3070088" cy="3797446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Restorative Dentistry: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Endodontics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Conservative Dentistry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Periodontics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Prosthodontics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D69D7503-920A-488F-B04E-4C4D73AF78E2}"/>
              </a:ext>
            </a:extLst>
          </p:cNvPr>
          <p:cNvSpPr txBox="1">
            <a:spLocks/>
          </p:cNvSpPr>
          <p:nvPr/>
        </p:nvSpPr>
        <p:spPr>
          <a:xfrm>
            <a:off x="4718173" y="1982569"/>
            <a:ext cx="3070088" cy="37974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Oral Medicine: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Outpatient clinics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Teaching 4</a:t>
            </a:r>
            <a:r>
              <a:rPr lang="en-US" sz="1600" baseline="30000" dirty="0"/>
              <a:t>th</a:t>
            </a:r>
            <a:r>
              <a:rPr lang="en-US" sz="1600" dirty="0"/>
              <a:t> &amp; 5</a:t>
            </a:r>
            <a:r>
              <a:rPr lang="en-US" sz="1600" baseline="30000" dirty="0"/>
              <a:t>th</a:t>
            </a:r>
            <a:r>
              <a:rPr lang="en-US" sz="1600" dirty="0"/>
              <a:t> year dental students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E599BEF6-0269-4FA7-9DAE-BC3AFE3B9553}"/>
              </a:ext>
            </a:extLst>
          </p:cNvPr>
          <p:cNvSpPr txBox="1">
            <a:spLocks/>
          </p:cNvSpPr>
          <p:nvPr/>
        </p:nvSpPr>
        <p:spPr>
          <a:xfrm>
            <a:off x="7984766" y="1982569"/>
            <a:ext cx="3070088" cy="37974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Oral Surgery:</a:t>
            </a:r>
          </a:p>
          <a:p>
            <a:pPr>
              <a:lnSpc>
                <a:spcPct val="110000"/>
              </a:lnSpc>
            </a:pPr>
            <a:r>
              <a:rPr lang="en-GB" sz="1600" dirty="0"/>
              <a:t>Teaching 3rd year dental students:</a:t>
            </a:r>
          </a:p>
          <a:p>
            <a:pPr lvl="1">
              <a:lnSpc>
                <a:spcPct val="110000"/>
              </a:lnSpc>
            </a:pPr>
            <a:r>
              <a:rPr lang="en-GB" sz="1400" dirty="0"/>
              <a:t>LA</a:t>
            </a:r>
          </a:p>
          <a:p>
            <a:pPr lvl="1">
              <a:lnSpc>
                <a:spcPct val="110000"/>
              </a:lnSpc>
            </a:pPr>
            <a:r>
              <a:rPr lang="en-GB" sz="1400" dirty="0"/>
              <a:t>Extractions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C12E4F7-200E-4664-A56B-2414C51A8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6898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22221E-AA35-4D7D-9BC0-98093EB73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279" y="4471332"/>
            <a:ext cx="2432689" cy="14374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D6B142-7F3A-4D14-9271-D6339B3F57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8"/>
          <a:stretch/>
        </p:blipFill>
        <p:spPr>
          <a:xfrm>
            <a:off x="5036870" y="4471332"/>
            <a:ext cx="2432691" cy="14374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0691D9-3DE9-44EC-A571-C748A3996A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8"/>
          <a:stretch/>
        </p:blipFill>
        <p:spPr>
          <a:xfrm>
            <a:off x="8303464" y="4471332"/>
            <a:ext cx="2432691" cy="143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979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4" grpId="0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NES Document" ma:contentTypeID="0x010100540009AA9B7AD14AB7CB3A6FC98C51F800A27F9773C2FF564490DAD634CA8DC45A" ma:contentTypeVersion="7" ma:contentTypeDescription="" ma:contentTypeScope="" ma:versionID="02acda5a98f055bd67fb66bc67616bfe">
  <xsd:schema xmlns:xsd="http://www.w3.org/2001/XMLSchema" xmlns:xs="http://www.w3.org/2001/XMLSchema" xmlns:p="http://schemas.microsoft.com/office/2006/metadata/properties" xmlns:ns1="http://schemas.microsoft.com/sharepoint/v3" xmlns:ns2="9369f9cd-7934-46f9-83f8-0ab2aa6125c5" targetNamespace="http://schemas.microsoft.com/office/2006/metadata/properties" ma:root="true" ma:fieldsID="d60ec0a984dd89c681e2154d3859367b" ns1:_="" ns2:_="">
    <xsd:import namespace="http://schemas.microsoft.com/sharepoint/v3"/>
    <xsd:import namespace="9369f9cd-7934-46f9-83f8-0ab2aa6125c5"/>
    <xsd:element name="properties">
      <xsd:complexType>
        <xsd:sequence>
          <xsd:element name="documentManagement">
            <xsd:complexType>
              <xsd:all>
                <xsd:element ref="ns1:KpiDescription" minOccurs="0"/>
                <xsd:element ref="ns2:MimeType" minOccurs="0"/>
                <xsd:element ref="ns2:Creator" minOccurs="0"/>
                <xsd:element ref="ns2:Tags" minOccurs="0"/>
                <xsd:element ref="ns2:Legacy_x0020_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2" nillable="true" ma:displayName="Description" ma:description="The description provides information about the purpose of the goal." ma:internalName="Kpi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9f9cd-7934-46f9-83f8-0ab2aa6125c5" elementFormDefault="qualified">
    <xsd:import namespace="http://schemas.microsoft.com/office/2006/documentManagement/types"/>
    <xsd:import namespace="http://schemas.microsoft.com/office/infopath/2007/PartnerControls"/>
    <xsd:element name="MimeType" ma:index="3" nillable="true" ma:displayName="Mime Type" ma:internalName="MimeType">
      <xsd:simpleType>
        <xsd:restriction base="dms:Text">
          <xsd:maxLength value="255"/>
        </xsd:restriction>
      </xsd:simpleType>
    </xsd:element>
    <xsd:element name="Creator" ma:index="5" nillable="true" ma:displayName="Creator" ma:internalName="Creator">
      <xsd:simpleType>
        <xsd:restriction base="dms:Text">
          <xsd:maxLength value="255"/>
        </xsd:restriction>
      </xsd:simpleType>
    </xsd:element>
    <xsd:element name="Tags" ma:index="6" nillable="true" ma:displayName="Tags" ma:internalName="Tags">
      <xsd:simpleType>
        <xsd:restriction base="dms:Note">
          <xsd:maxLength value="255"/>
        </xsd:restriction>
      </xsd:simpleType>
    </xsd:element>
    <xsd:element name="Legacy_x0020_ID" ma:index="7" nillable="true" ma:displayName="Legacy ID" ma:internalName="Legacy_x0020_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4" ma:displayName="Author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6ac32b6-d060-42fb-93c0-6c46742e1aee" ContentTypeId="0x010100540009AA9B7AD14AB7CB3A6FC98C51F8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piDescription xmlns="http://schemas.microsoft.com/sharepoint/v3" xsi:nil="true"/>
    <Creator xmlns="9369f9cd-7934-46f9-83f8-0ab2aa6125c5" xsi:nil="true"/>
    <Tags xmlns="9369f9cd-7934-46f9-83f8-0ab2aa6125c5" xsi:nil="true"/>
    <MimeType xmlns="9369f9cd-7934-46f9-83f8-0ab2aa6125c5" xsi:nil="true"/>
    <Legacy_x0020_ID xmlns="9369f9cd-7934-46f9-83f8-0ab2aa6125c5" xsi:nil="true"/>
  </documentManagement>
</p:properties>
</file>

<file path=customXml/itemProps1.xml><?xml version="1.0" encoding="utf-8"?>
<ds:datastoreItem xmlns:ds="http://schemas.openxmlformats.org/officeDocument/2006/customXml" ds:itemID="{2B5F1524-76D3-40D3-A7EE-A3B934143AAB}"/>
</file>

<file path=customXml/itemProps2.xml><?xml version="1.0" encoding="utf-8"?>
<ds:datastoreItem xmlns:ds="http://schemas.openxmlformats.org/officeDocument/2006/customXml" ds:itemID="{DAF3B34E-C697-490E-9288-DE14511EDA1F}"/>
</file>

<file path=customXml/itemProps3.xml><?xml version="1.0" encoding="utf-8"?>
<ds:datastoreItem xmlns:ds="http://schemas.openxmlformats.org/officeDocument/2006/customXml" ds:itemID="{107A5C41-9694-4F42-967F-DC98622532DD}"/>
</file>

<file path=customXml/itemProps4.xml><?xml version="1.0" encoding="utf-8"?>
<ds:datastoreItem xmlns:ds="http://schemas.openxmlformats.org/officeDocument/2006/customXml" ds:itemID="{0D4D26B4-2881-4354-9E81-83EF04BCD109}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416</Words>
  <Application>Microsoft Office PowerPoint</Application>
  <PresentationFormat>Widescreen</PresentationFormat>
  <Paragraphs>141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Gill Sans MT</vt:lpstr>
      <vt:lpstr>Gallery</vt:lpstr>
      <vt:lpstr>A QI Training experience</vt:lpstr>
      <vt:lpstr>outline</vt:lpstr>
      <vt:lpstr>PowerPoint Presentation</vt:lpstr>
      <vt:lpstr>PowerPoint Presentation</vt:lpstr>
      <vt:lpstr>PowerPoint Presentation</vt:lpstr>
      <vt:lpstr>PowerPoint Presentation</vt:lpstr>
      <vt:lpstr>ABOUT ME</vt:lpstr>
      <vt:lpstr>What is ctqi?</vt:lpstr>
      <vt:lpstr>clinical practice</vt:lpstr>
      <vt:lpstr>PROJECTS</vt:lpstr>
      <vt:lpstr>PROJECTS</vt:lpstr>
      <vt:lpstr>PROJECTS</vt:lpstr>
      <vt:lpstr>PGCert in qi</vt:lpstr>
      <vt:lpstr>Other PARTS OF MY role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2018-01-09T09:44:22Z</dcterms:created>
  <dcterms:modified xsi:type="dcterms:W3CDTF">2018-07-10T09:15:18Z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  <property fmtid="{D5CDD505-2E9C-101B-9397-08002B2CF9AE}" pid="3" name="ContentTypeId">
    <vt:lpwstr>0x010100540009AA9B7AD14AB7CB3A6FC98C51F800A27F9773C2FF564490DAD634CA8DC45A</vt:lpwstr>
  </property>
</Properties>
</file>