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6"/>
  </p:sldMasterIdLst>
  <p:notesMasterIdLst>
    <p:notesMasterId r:id="rId26"/>
  </p:notesMasterIdLst>
  <p:handoutMasterIdLst>
    <p:handoutMasterId r:id="rId27"/>
  </p:handoutMasterIdLst>
  <p:sldIdLst>
    <p:sldId id="263" r:id="rId7"/>
    <p:sldId id="271" r:id="rId8"/>
    <p:sldId id="272" r:id="rId9"/>
    <p:sldId id="264" r:id="rId10"/>
    <p:sldId id="273" r:id="rId11"/>
    <p:sldId id="268" r:id="rId12"/>
    <p:sldId id="280" r:id="rId13"/>
    <p:sldId id="282" r:id="rId14"/>
    <p:sldId id="281" r:id="rId15"/>
    <p:sldId id="284" r:id="rId16"/>
    <p:sldId id="285" r:id="rId17"/>
    <p:sldId id="288" r:id="rId18"/>
    <p:sldId id="275" r:id="rId19"/>
    <p:sldId id="276" r:id="rId20"/>
    <p:sldId id="277" r:id="rId21"/>
    <p:sldId id="278" r:id="rId22"/>
    <p:sldId id="279" r:id="rId23"/>
    <p:sldId id="289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65E"/>
    <a:srgbClr val="04306C"/>
    <a:srgbClr val="6F2A78"/>
    <a:srgbClr val="7030A0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 autoAdjust="0"/>
    <p:restoredTop sz="92963" autoAdjust="0"/>
  </p:normalViewPr>
  <p:slideViewPr>
    <p:cSldViewPr snapToGrid="0" snapToObjects="1">
      <p:cViewPr varScale="1">
        <p:scale>
          <a:sx n="54" d="100"/>
          <a:sy n="54" d="100"/>
        </p:scale>
        <p:origin x="-773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30" Type="http://schemas.openxmlformats.org/officeDocument/2006/relationships/theme" Target="theme/theme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B4300-6313-8B46-9B26-2D67B697A504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723FB-6E99-2049-9D1F-B3601A988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909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2F14C-BF39-43A7-A6EC-B62BBA3A43C0}" type="datetimeFigureOut">
              <a:rPr lang="en-GB" smtClean="0"/>
              <a:pPr/>
              <a:t>16/07/2018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140D-46DD-4802-91C0-FD31C47FA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320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7E2B8D-CB14-4257-B8E6-BA5C46E79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7777"/>
            <a:ext cx="9144000" cy="1420368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790947" y="252413"/>
            <a:ext cx="6992830" cy="69215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90947" y="944563"/>
            <a:ext cx="6992830" cy="603191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66CCFF"/>
                </a:solidFill>
              </a:defRPr>
            </a:lvl1pPr>
            <a:lvl2pPr marL="457200" indent="0" algn="l">
              <a:buNone/>
              <a:defRPr>
                <a:solidFill>
                  <a:srgbClr val="66CCFF"/>
                </a:solidFill>
              </a:defRPr>
            </a:lvl2pPr>
          </a:lstStyle>
          <a:p>
            <a:pPr lvl="0"/>
            <a:r>
              <a:rPr lang="en-GB" dirty="0"/>
              <a:t>Second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2B54CD-148B-497B-A2FC-0AE3FE0FF7E4}"/>
              </a:ext>
            </a:extLst>
          </p:cNvPr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6F2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7135FAC4-50E3-4187-B424-2AC1AC2F34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825" y="2009955"/>
            <a:ext cx="8317951" cy="42441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9C407E-1211-4646-95EA-D3D7978E43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6130" y="187777"/>
            <a:ext cx="1467870" cy="14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76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64052"/>
          </a:xfrm>
          <a:prstGeom prst="rect">
            <a:avLst/>
          </a:prstGeom>
          <a:solidFill>
            <a:srgbClr val="6F2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71579"/>
            <a:ext cx="9144000" cy="255432"/>
          </a:xfrm>
          <a:prstGeom prst="rect">
            <a:avLst/>
          </a:prstGeom>
          <a:solidFill>
            <a:srgbClr val="6F2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13307"/>
            <a:ext cx="893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NHS Education for Scotland								SDPBRN Training Day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2" y="1798797"/>
            <a:ext cx="7684786" cy="448626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2" y="944563"/>
            <a:ext cx="7685041" cy="69215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778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64052"/>
          </a:xfrm>
          <a:prstGeom prst="rect">
            <a:avLst/>
          </a:prstGeom>
          <a:solidFill>
            <a:srgbClr val="6F2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6F2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13307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NHS Education for Scotland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2" y="1798797"/>
            <a:ext cx="3638877" cy="448626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2" y="944563"/>
            <a:ext cx="7685041" cy="69215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1363" y="1798638"/>
            <a:ext cx="3898900" cy="448627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7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64052"/>
          </a:xfrm>
          <a:prstGeom prst="rect">
            <a:avLst/>
          </a:prstGeom>
          <a:solidFill>
            <a:srgbClr val="6F2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6F2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13307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NHS Education for Scotland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2" y="944563"/>
            <a:ext cx="7685041" cy="69215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765175" y="1806575"/>
            <a:ext cx="3728471" cy="4446588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881" y="1806575"/>
            <a:ext cx="3769382" cy="44465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72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64052"/>
          </a:xfrm>
          <a:prstGeom prst="rect">
            <a:avLst/>
          </a:prstGeom>
          <a:solidFill>
            <a:srgbClr val="6F2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6F2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13307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NHS Education for Scotland</a:t>
            </a:r>
          </a:p>
        </p:txBody>
      </p:sp>
    </p:spTree>
    <p:extLst>
      <p:ext uri="{BB962C8B-B14F-4D97-AF65-F5344CB8AC3E}">
        <p14:creationId xmlns:p14="http://schemas.microsoft.com/office/powerpoint/2010/main" xmlns="" val="155482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back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0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F023-C7D3-BE43-A4F7-485CACFF06A8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EA69-B9A0-3A4A-A32C-B2418D145B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84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78429" y="219755"/>
            <a:ext cx="6089914" cy="1369558"/>
          </a:xfrm>
        </p:spPr>
        <p:txBody>
          <a:bodyPr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2800" b="1" dirty="0"/>
              <a:t>SDPBRN Postgraduate Training 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99B9AC-4F3B-4062-8EFC-9BD3233258C7}"/>
              </a:ext>
            </a:extLst>
          </p:cNvPr>
          <p:cNvSpPr txBox="1"/>
          <p:nvPr/>
        </p:nvSpPr>
        <p:spPr>
          <a:xfrm>
            <a:off x="101600" y="2695579"/>
            <a:ext cx="9042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Source Sans Pro" panose="020B0503030403020204" pitchFamily="34" charset="0"/>
              </a:rPr>
              <a:t>Using Statistics</a:t>
            </a:r>
          </a:p>
          <a:p>
            <a:pPr algn="ctr"/>
            <a:endParaRPr lang="en-GB" sz="2800" b="1" dirty="0">
              <a:solidFill>
                <a:srgbClr val="00206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Source Sans Pro" panose="020B0503030403020204" pitchFamily="34" charset="0"/>
              </a:rPr>
              <a:t>Dundee Dental Education Centre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Source Sans Pro" panose="020B0503030403020204" pitchFamily="34" charset="0"/>
              </a:rPr>
              <a:t>2</a:t>
            </a:r>
            <a:r>
              <a:rPr lang="en-GB" sz="2800" b="1" baseline="30000" dirty="0">
                <a:solidFill>
                  <a:srgbClr val="002060"/>
                </a:solidFill>
                <a:latin typeface="Source Sans Pro" panose="020B0503030403020204" pitchFamily="34" charset="0"/>
              </a:rPr>
              <a:t>nd</a:t>
            </a:r>
            <a:r>
              <a:rPr lang="en-GB" sz="2800" b="1" dirty="0">
                <a:solidFill>
                  <a:srgbClr val="002060"/>
                </a:solidFill>
                <a:latin typeface="Source Sans Pro" panose="020B0503030403020204" pitchFamily="34" charset="0"/>
              </a:rPr>
              <a:t> March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008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B978FBF-7589-4C08-89DA-225BCA27C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GB" sz="2600" dirty="0">
                <a:solidFill>
                  <a:srgbClr val="002060"/>
                </a:solidFill>
              </a:rPr>
              <a:t>A</a:t>
            </a:r>
            <a:r>
              <a:rPr lang="en-GB" sz="2600" dirty="0"/>
              <a:t> </a:t>
            </a:r>
            <a:r>
              <a:rPr lang="en-GB" sz="2600" b="1" u="sng" dirty="0">
                <a:solidFill>
                  <a:srgbClr val="7030A0"/>
                </a:solidFill>
              </a:rPr>
              <a:t>type I</a:t>
            </a:r>
            <a:r>
              <a:rPr lang="en-GB" sz="2600" u="sng" dirty="0"/>
              <a:t> </a:t>
            </a:r>
            <a:r>
              <a:rPr lang="en-GB" sz="2600" u="sng" dirty="0">
                <a:solidFill>
                  <a:srgbClr val="002060"/>
                </a:solidFill>
              </a:rPr>
              <a:t>error</a:t>
            </a:r>
            <a:r>
              <a:rPr lang="en-GB" sz="2600" dirty="0">
                <a:solidFill>
                  <a:srgbClr val="002060"/>
                </a:solidFill>
              </a:rPr>
              <a:t> is the error of wrongly rejecting </a:t>
            </a:r>
            <a:r>
              <a:rPr lang="en-GB" sz="2600" dirty="0" err="1">
                <a:solidFill>
                  <a:srgbClr val="002060"/>
                </a:solidFill>
              </a:rPr>
              <a:t>Ho</a:t>
            </a:r>
            <a:r>
              <a:rPr lang="en-GB" sz="2600" dirty="0">
                <a:solidFill>
                  <a:srgbClr val="002060"/>
                </a:solidFill>
              </a:rPr>
              <a:t> when it is true. The probability of making a type I error is denoted by </a:t>
            </a:r>
            <a:r>
              <a:rPr lang="en-GB" sz="2600" dirty="0">
                <a:solidFill>
                  <a:srgbClr val="002060"/>
                </a:solidFill>
                <a:sym typeface="Symbol" pitchFamily="18" charset="2"/>
              </a:rPr>
              <a:t></a:t>
            </a:r>
            <a:r>
              <a:rPr lang="en-GB" sz="2600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n-GB" sz="2600" dirty="0">
                <a:solidFill>
                  <a:srgbClr val="002060"/>
                </a:solidFill>
              </a:rPr>
              <a:t>A</a:t>
            </a:r>
            <a:r>
              <a:rPr lang="en-GB" sz="2600" dirty="0"/>
              <a:t> </a:t>
            </a:r>
            <a:r>
              <a:rPr lang="en-GB" sz="2600" b="1" u="sng" dirty="0">
                <a:solidFill>
                  <a:srgbClr val="7030A0"/>
                </a:solidFill>
              </a:rPr>
              <a:t>type II</a:t>
            </a:r>
            <a:r>
              <a:rPr lang="en-GB" sz="2600" u="sng" dirty="0">
                <a:solidFill>
                  <a:srgbClr val="7030A0"/>
                </a:solidFill>
              </a:rPr>
              <a:t> </a:t>
            </a:r>
            <a:r>
              <a:rPr lang="en-GB" sz="2600" u="sng" dirty="0">
                <a:solidFill>
                  <a:srgbClr val="002060"/>
                </a:solidFill>
              </a:rPr>
              <a:t>error</a:t>
            </a:r>
            <a:r>
              <a:rPr lang="en-GB" sz="2600" dirty="0">
                <a:solidFill>
                  <a:srgbClr val="002060"/>
                </a:solidFill>
              </a:rPr>
              <a:t> is the error of wrongly accepting </a:t>
            </a:r>
            <a:r>
              <a:rPr lang="en-GB" sz="2600" dirty="0" err="1">
                <a:solidFill>
                  <a:srgbClr val="002060"/>
                </a:solidFill>
              </a:rPr>
              <a:t>Ho</a:t>
            </a:r>
            <a:r>
              <a:rPr lang="en-GB" sz="2600" dirty="0">
                <a:solidFill>
                  <a:srgbClr val="002060"/>
                </a:solidFill>
              </a:rPr>
              <a:t> when it is false. The probability of making a type II error is denoted by </a:t>
            </a:r>
            <a:r>
              <a:rPr lang="en-GB" sz="2600" dirty="0">
                <a:solidFill>
                  <a:srgbClr val="002060"/>
                </a:solidFill>
                <a:sym typeface="Symbol" pitchFamily="18" charset="2"/>
              </a:rPr>
              <a:t></a:t>
            </a:r>
            <a:r>
              <a:rPr lang="en-GB" sz="2600" dirty="0">
                <a:solidFill>
                  <a:srgbClr val="002060"/>
                </a:solidFill>
              </a:rPr>
              <a:t>.  I - </a:t>
            </a:r>
            <a:r>
              <a:rPr lang="en-GB" sz="2600" dirty="0">
                <a:solidFill>
                  <a:srgbClr val="002060"/>
                </a:solidFill>
                <a:sym typeface="Symbol" pitchFamily="18" charset="2"/>
              </a:rPr>
              <a:t> is the power of a statistical test</a:t>
            </a:r>
            <a:endParaRPr lang="en-GB" sz="26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29D4B4-4B01-4C96-BA4A-2AAA95B8C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Types of error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2368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14CB8F6-3F77-4EE5-9FFB-4D0876C69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GB" sz="2400" dirty="0">
                <a:solidFill>
                  <a:srgbClr val="002060"/>
                </a:solidFill>
              </a:rPr>
              <a:t>The level of significance is defined as the probability of making a </a:t>
            </a:r>
            <a:r>
              <a:rPr lang="en-GB" sz="2400" dirty="0">
                <a:solidFill>
                  <a:srgbClr val="7030A0"/>
                </a:solidFill>
              </a:rPr>
              <a:t>type I</a:t>
            </a:r>
            <a:r>
              <a:rPr lang="en-GB" sz="2400" dirty="0">
                <a:solidFill>
                  <a:srgbClr val="002060"/>
                </a:solidFill>
              </a:rPr>
              <a:t> error, and therefore equals to </a:t>
            </a:r>
            <a:r>
              <a:rPr lang="en-GB" sz="2400" dirty="0">
                <a:solidFill>
                  <a:srgbClr val="7030A0"/>
                </a:solidFill>
                <a:sym typeface="Symbol" pitchFamily="18" charset="2"/>
              </a:rPr>
              <a:t></a:t>
            </a: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2400" dirty="0">
                <a:solidFill>
                  <a:srgbClr val="002060"/>
                </a:solidFill>
              </a:rPr>
              <a:t>Usually the level of statistical significance is stated by the </a:t>
            </a:r>
            <a:r>
              <a:rPr lang="en-GB" sz="2400" dirty="0">
                <a:solidFill>
                  <a:srgbClr val="7030A0"/>
                </a:solidFill>
              </a:rPr>
              <a:t>P-value</a:t>
            </a:r>
          </a:p>
          <a:p>
            <a:pPr marL="0" indent="0">
              <a:buFont typeface="Wingdings" pitchFamily="2" charset="2"/>
              <a:buNone/>
            </a:pPr>
            <a:endParaRPr lang="en-GB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400" dirty="0">
                <a:cs typeface="Times New Roman" charset="0"/>
              </a:rPr>
              <a:t>P values less</a:t>
            </a:r>
            <a:r>
              <a:rPr lang="en-GB" sz="2400" baseline="30000" dirty="0">
                <a:cs typeface="Times New Roman" charset="0"/>
              </a:rPr>
              <a:t> </a:t>
            </a:r>
            <a:r>
              <a:rPr lang="en-GB" sz="2400" dirty="0">
                <a:cs typeface="Times New Roman" charset="0"/>
              </a:rPr>
              <a:t>than 0.05 (expressed as P&lt;0.05) considered "statistically significant" and P values</a:t>
            </a:r>
            <a:r>
              <a:rPr lang="en-GB" sz="2400" baseline="30000" dirty="0">
                <a:cs typeface="Times New Roman" charset="0"/>
              </a:rPr>
              <a:t> </a:t>
            </a:r>
            <a:r>
              <a:rPr lang="en-GB" sz="2400" dirty="0">
                <a:cs typeface="Times New Roman" charset="0"/>
              </a:rPr>
              <a:t>less than 0.01 (P&lt;0.01) considered "statistically highly significant."</a:t>
            </a:r>
            <a:r>
              <a:rPr lang="en-GB" sz="2400" baseline="30000" dirty="0">
                <a:cs typeface="Times New Roman" charset="0"/>
              </a:rPr>
              <a:t> </a:t>
            </a:r>
          </a:p>
          <a:p>
            <a:pPr marL="0" indent="0">
              <a:buNone/>
            </a:pPr>
            <a:endParaRPr lang="en-GB" sz="2400" baseline="30000" dirty="0">
              <a:cs typeface="Times New Roman" charset="0"/>
            </a:endParaRPr>
          </a:p>
          <a:p>
            <a:pPr marL="0" indent="0">
              <a:buNone/>
            </a:pPr>
            <a:r>
              <a:rPr lang="en-GB" sz="2400" dirty="0">
                <a:cs typeface="Times New Roman" charset="0"/>
              </a:rPr>
              <a:t>Statistical significance and clinical importance</a:t>
            </a:r>
          </a:p>
          <a:p>
            <a:pPr marL="0" indent="0">
              <a:buFont typeface="Wingdings" pitchFamily="2" charset="2"/>
              <a:buNone/>
            </a:pP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CFCBF1-B352-4F10-BC1A-F313E0D141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Significance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1390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782A38B-621C-404E-95E0-39A2D973F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222" y="1290639"/>
            <a:ext cx="7684786" cy="4994420"/>
          </a:xfrm>
        </p:spPr>
        <p:txBody>
          <a:bodyPr/>
          <a:lstStyle/>
          <a:p>
            <a:pPr marL="363538" lvl="0" indent="0">
              <a:spcAft>
                <a:spcPts val="1200"/>
              </a:spcAft>
              <a:buNone/>
            </a:pPr>
            <a:r>
              <a:rPr lang="en-GB" sz="2000" dirty="0">
                <a:solidFill>
                  <a:srgbClr val="800080"/>
                </a:solidFill>
                <a:latin typeface="Source Sans Pro" panose="020B0503030403020204" pitchFamily="34" charset="0"/>
                <a:cs typeface="+mn-cs"/>
              </a:rPr>
              <a:t>How sure are we about the results?</a:t>
            </a:r>
          </a:p>
          <a:p>
            <a:pPr marL="363538" lvl="0" indent="0">
              <a:buNone/>
            </a:pPr>
            <a:r>
              <a:rPr lang="en-GB" sz="2000" dirty="0">
                <a:solidFill>
                  <a:srgbClr val="000099"/>
                </a:solidFill>
                <a:latin typeface="Source Sans Pro" panose="020B0503030403020204" pitchFamily="34" charset="0"/>
                <a:cs typeface="+mn-cs"/>
              </a:rPr>
              <a:t>The range within which the true size of the effect (never exactly known) lies, with a given degree of assurance (95% or 99%)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B0E96B-313A-4572-938D-A838761FE7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222" y="598488"/>
            <a:ext cx="7685041" cy="69215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GB" b="1" dirty="0">
                <a:solidFill>
                  <a:srgbClr val="800080"/>
                </a:solidFill>
                <a:latin typeface="Source Sans Pro" panose="020B0503030403020204" pitchFamily="34" charset="0"/>
              </a:rPr>
              <a:t>Confidence Intervals</a:t>
            </a:r>
            <a:r>
              <a:rPr lang="en-GB" b="1" dirty="0">
                <a:latin typeface="Source Sans Pro" panose="020B0503030403020204" pitchFamily="34" charset="0"/>
              </a:rPr>
              <a:t/>
            </a:r>
            <a:br>
              <a:rPr lang="en-GB" b="1" dirty="0">
                <a:latin typeface="Source Sans Pro" panose="020B0503030403020204" pitchFamily="34" charset="0"/>
              </a:rPr>
            </a:br>
            <a:r>
              <a:rPr lang="en-GB" b="1" dirty="0">
                <a:solidFill>
                  <a:srgbClr val="000099"/>
                </a:solidFill>
                <a:latin typeface="Source Sans Pro" panose="020B0503030403020204" pitchFamily="34" charset="0"/>
              </a:rPr>
              <a:t>The Wobble Factor</a:t>
            </a:r>
            <a:endParaRPr lang="en-GB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A9713B2D-EF55-480E-8334-3B1A2BD9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607829"/>
            <a:ext cx="1368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800080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No effect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xmlns="" id="{E9D8B1DD-2B5A-4DA8-B816-7F2D203C5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4263592"/>
            <a:ext cx="14414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xmlns="" id="{BDB25AD7-BE43-4CC5-B02E-B73DFA41B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3687329"/>
            <a:ext cx="43211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xmlns="" id="{986BF1EB-DA99-48E7-B3FB-9D21EAC64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039629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2F7FDD-BF80-4CD0-A12E-9564C2BC5C26}"/>
              </a:ext>
            </a:extLst>
          </p:cNvPr>
          <p:cNvSpPr/>
          <p:nvPr/>
        </p:nvSpPr>
        <p:spPr>
          <a:xfrm>
            <a:off x="360217" y="4966681"/>
            <a:ext cx="8271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GB" sz="2000" dirty="0">
                <a:solidFill>
                  <a:srgbClr val="800080"/>
                </a:solidFill>
                <a:latin typeface="Source Sans Pro" panose="020B0503030403020204" pitchFamily="34" charset="0"/>
              </a:rPr>
              <a:t>The shorter the confidence interval the more certain we are about the results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GB" sz="2000" dirty="0">
                <a:solidFill>
                  <a:srgbClr val="800080"/>
                </a:solidFill>
                <a:latin typeface="Source Sans Pro" panose="020B0503030403020204" pitchFamily="34" charset="0"/>
              </a:rPr>
              <a:t>If it crosses the line of no treatment effect the intervention might not be doing any good and could be doing harm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99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B20709-442D-44CE-AE05-5C617826A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72" y="725921"/>
            <a:ext cx="8213525" cy="69215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Common Statistical Tests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52A86E0-0AA0-42A8-9905-7AB22A955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314258"/>
              </p:ext>
            </p:extLst>
          </p:nvPr>
        </p:nvGraphicFramePr>
        <p:xfrm>
          <a:off x="438972" y="1637000"/>
          <a:ext cx="8284055" cy="2569170"/>
        </p:xfrm>
        <a:graphic>
          <a:graphicData uri="http://schemas.openxmlformats.org/drawingml/2006/table">
            <a:tbl>
              <a:tblPr firstRow="1" firstCol="1" bandRow="1"/>
              <a:tblGrid>
                <a:gridCol w="1955353">
                  <a:extLst>
                    <a:ext uri="{9D8B030D-6E8A-4147-A177-3AD203B41FA5}">
                      <a16:colId xmlns:a16="http://schemas.microsoft.com/office/drawing/2014/main" xmlns="" val="1466945984"/>
                    </a:ext>
                  </a:extLst>
                </a:gridCol>
                <a:gridCol w="6328702">
                  <a:extLst>
                    <a:ext uri="{9D8B030D-6E8A-4147-A177-3AD203B41FA5}">
                      <a16:colId xmlns:a16="http://schemas.microsoft.com/office/drawing/2014/main" xmlns="" val="2596329713"/>
                    </a:ext>
                  </a:extLst>
                </a:gridCol>
              </a:tblGrid>
              <a:tr h="81262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Testing differences between groups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Parametric tests – continuous data, normal distribution, equal variance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718267"/>
                  </a:ext>
                </a:extLst>
              </a:tr>
              <a:tr h="653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Independent sample t-test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Compares the means of 2 independent groups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21230"/>
                  </a:ext>
                </a:extLst>
              </a:tr>
              <a:tr h="55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Paired t-test</a:t>
                      </a:r>
                      <a:endParaRPr lang="en-GB" sz="1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Compares two repeated means from the same groups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9133456"/>
                  </a:ext>
                </a:extLst>
              </a:tr>
              <a:tr h="55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One-way ANOVA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Compares the means of &gt; 2 independent groups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81314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32569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B4828F2-18F4-42C2-A4DF-17DB5DE3B9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815" y="5195193"/>
            <a:ext cx="8229599" cy="1131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</a:rPr>
              <a:t>In general parametric tests are</a:t>
            </a:r>
          </a:p>
          <a:p>
            <a:r>
              <a:rPr lang="en-GB" sz="2000" dirty="0">
                <a:solidFill>
                  <a:srgbClr val="7030A0"/>
                </a:solidFill>
              </a:rPr>
              <a:t>more powerful than non-parametric tests</a:t>
            </a:r>
          </a:p>
          <a:p>
            <a:r>
              <a:rPr lang="en-GB" sz="2000" dirty="0">
                <a:solidFill>
                  <a:srgbClr val="7030A0"/>
                </a:solidFill>
              </a:rPr>
              <a:t>easier to interpret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A326199-8E0A-4303-B851-B7AA5E4FA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9327148"/>
              </p:ext>
            </p:extLst>
          </p:nvPr>
        </p:nvGraphicFramePr>
        <p:xfrm>
          <a:off x="492813" y="1187848"/>
          <a:ext cx="8229600" cy="2219174"/>
        </p:xfrm>
        <a:graphic>
          <a:graphicData uri="http://schemas.openxmlformats.org/drawingml/2006/table">
            <a:tbl>
              <a:tblPr firstRow="1" firstCol="1" bandRow="1"/>
              <a:tblGrid>
                <a:gridCol w="1955353">
                  <a:extLst>
                    <a:ext uri="{9D8B030D-6E8A-4147-A177-3AD203B41FA5}">
                      <a16:colId xmlns:a16="http://schemas.microsoft.com/office/drawing/2014/main" xmlns="" val="3725563645"/>
                    </a:ext>
                  </a:extLst>
                </a:gridCol>
                <a:gridCol w="6274247">
                  <a:extLst>
                    <a:ext uri="{9D8B030D-6E8A-4147-A177-3AD203B41FA5}">
                      <a16:colId xmlns:a16="http://schemas.microsoft.com/office/drawing/2014/main" xmlns="" val="1351611323"/>
                    </a:ext>
                  </a:extLst>
                </a:gridCol>
              </a:tblGrid>
              <a:tr h="18762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Testing differences between groups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Non-parametric tests –data at least ordinal distributions are similar in shape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870949"/>
                  </a:ext>
                </a:extLst>
              </a:tr>
              <a:tr h="558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Mann-Whitney U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Non-parametric equivalent of independent samples t-test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5005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Wilcoxon sign-rank test</a:t>
                      </a:r>
                      <a:endParaRPr lang="en-GB" sz="1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Non-parametric equivalent of paired sample t-test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4919484"/>
                  </a:ext>
                </a:extLst>
              </a:tr>
              <a:tr h="491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Kruskal-Wallis test</a:t>
                      </a:r>
                      <a:endParaRPr lang="en-GB" sz="1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Non-parametric equivalent of one-way ANOVA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32066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556FEE8-5612-4B14-93C3-D699A9883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3928052"/>
              </p:ext>
            </p:extLst>
          </p:nvPr>
        </p:nvGraphicFramePr>
        <p:xfrm>
          <a:off x="457199" y="4127456"/>
          <a:ext cx="8229599" cy="586994"/>
        </p:xfrm>
        <a:graphic>
          <a:graphicData uri="http://schemas.openxmlformats.org/drawingml/2006/table">
            <a:tbl>
              <a:tblPr firstRow="1" firstCol="1" bandRow="1"/>
              <a:tblGrid>
                <a:gridCol w="1942499">
                  <a:extLst>
                    <a:ext uri="{9D8B030D-6E8A-4147-A177-3AD203B41FA5}">
                      <a16:colId xmlns:a16="http://schemas.microsoft.com/office/drawing/2014/main" xmlns="" val="2087494282"/>
                    </a:ext>
                  </a:extLst>
                </a:gridCol>
                <a:gridCol w="6287100">
                  <a:extLst>
                    <a:ext uri="{9D8B030D-6E8A-4147-A177-3AD203B41FA5}">
                      <a16:colId xmlns:a16="http://schemas.microsoft.com/office/drawing/2014/main" xmlns="" val="3286164994"/>
                    </a:ext>
                  </a:extLst>
                </a:gridCol>
              </a:tblGrid>
              <a:tr h="397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Chi-square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Tests for differences between 2 or more nominal variables (2x2 tables test difference)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211446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9DD18013-F7C8-496F-9B35-367A631C7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4840261"/>
              </p:ext>
            </p:extLst>
          </p:nvPr>
        </p:nvGraphicFramePr>
        <p:xfrm>
          <a:off x="457200" y="3729919"/>
          <a:ext cx="8229599" cy="397537"/>
        </p:xfrm>
        <a:graphic>
          <a:graphicData uri="http://schemas.openxmlformats.org/drawingml/2006/table">
            <a:tbl>
              <a:tblPr firstRow="1" firstCol="1" bandRow="1"/>
              <a:tblGrid>
                <a:gridCol w="8229599">
                  <a:extLst>
                    <a:ext uri="{9D8B030D-6E8A-4147-A177-3AD203B41FA5}">
                      <a16:colId xmlns:a16="http://schemas.microsoft.com/office/drawing/2014/main" xmlns="" val="2942016066"/>
                    </a:ext>
                  </a:extLst>
                </a:gridCol>
              </a:tblGrid>
              <a:tr h="3975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</a:rPr>
                        <a:t>Testing differences between groups – nominal data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38989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86728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C32AF90-465E-461A-9A40-3A6B08BEE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200545"/>
              </p:ext>
            </p:extLst>
          </p:nvPr>
        </p:nvGraphicFramePr>
        <p:xfrm>
          <a:off x="457200" y="1023548"/>
          <a:ext cx="8229600" cy="1467485"/>
        </p:xfrm>
        <a:graphic>
          <a:graphicData uri="http://schemas.openxmlformats.org/drawingml/2006/table">
            <a:tbl>
              <a:tblPr firstRow="1" firstCol="1" bandRow="1"/>
              <a:tblGrid>
                <a:gridCol w="1955353">
                  <a:extLst>
                    <a:ext uri="{9D8B030D-6E8A-4147-A177-3AD203B41FA5}">
                      <a16:colId xmlns:a16="http://schemas.microsoft.com/office/drawing/2014/main" xmlns="" val="309452379"/>
                    </a:ext>
                  </a:extLst>
                </a:gridCol>
                <a:gridCol w="6274247">
                  <a:extLst>
                    <a:ext uri="{9D8B030D-6E8A-4147-A177-3AD203B41FA5}">
                      <a16:colId xmlns:a16="http://schemas.microsoft.com/office/drawing/2014/main" xmlns="" val="53998413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Measuring association between variables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956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Pearson correlation  (r)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Tests for the strength of a linear association between 2 continuous (interval/ratio) variables  e.g. height and weight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1632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Spearman correlation (rho)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Tests for the strength of a linear association between 2 ordinal variables e.g. job satisfaction and  motivation to improve skills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45155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F28712-D778-41DF-9E9A-DC2A08851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38" t="35383" r="19389" b="37698"/>
          <a:stretch/>
        </p:blipFill>
        <p:spPr bwMode="auto">
          <a:xfrm>
            <a:off x="346364" y="2477254"/>
            <a:ext cx="6324550" cy="307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B17A2F-3070-48CC-8D9C-14B4D02638A6}"/>
              </a:ext>
            </a:extLst>
          </p:cNvPr>
          <p:cNvSpPr/>
          <p:nvPr/>
        </p:nvSpPr>
        <p:spPr>
          <a:xfrm>
            <a:off x="457200" y="5433444"/>
            <a:ext cx="4156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306C"/>
                </a:solidFill>
                <a:latin typeface="Source Sans Pro" panose="020B0503030403020204" pitchFamily="34" charset="0"/>
              </a:rPr>
              <a:t>If </a:t>
            </a:r>
            <a:r>
              <a:rPr lang="en-US" i="1" dirty="0">
                <a:solidFill>
                  <a:srgbClr val="04306C"/>
                </a:solidFill>
                <a:latin typeface="Source Sans Pro" panose="020B0503030403020204" pitchFamily="34" charset="0"/>
              </a:rPr>
              <a:t>r </a:t>
            </a:r>
            <a:r>
              <a:rPr lang="en-US" dirty="0">
                <a:solidFill>
                  <a:srgbClr val="04306C"/>
                </a:solidFill>
                <a:latin typeface="Source Sans Pro" panose="020B0503030403020204" pitchFamily="34" charset="0"/>
              </a:rPr>
              <a:t>is </a:t>
            </a:r>
            <a:r>
              <a:rPr lang="en-US" dirty="0">
                <a:solidFill>
                  <a:srgbClr val="7030A0"/>
                </a:solidFill>
              </a:rPr>
              <a:t>positive</a:t>
            </a:r>
            <a:r>
              <a:rPr lang="en-US" dirty="0">
                <a:solidFill>
                  <a:srgbClr val="04306C"/>
                </a:solidFill>
                <a:latin typeface="Source Sans Pro" panose="020B0503030403020204" pitchFamily="34" charset="0"/>
              </a:rPr>
              <a:t>, high values of one variable are associated with high values of the other variable</a:t>
            </a:r>
            <a:endParaRPr lang="en-GB" dirty="0">
              <a:solidFill>
                <a:srgbClr val="04306C"/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718BBB6-7387-4157-9D70-5A67CEC432CD}"/>
              </a:ext>
            </a:extLst>
          </p:cNvPr>
          <p:cNvSpPr/>
          <p:nvPr/>
        </p:nvSpPr>
        <p:spPr>
          <a:xfrm>
            <a:off x="4655128" y="52948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4306C"/>
                </a:solidFill>
              </a:rPr>
              <a:t>If r is </a:t>
            </a:r>
            <a:r>
              <a:rPr lang="en-US" dirty="0">
                <a:solidFill>
                  <a:srgbClr val="7030A0"/>
                </a:solidFill>
              </a:rPr>
              <a:t>negative</a:t>
            </a:r>
            <a:r>
              <a:rPr lang="en-US" dirty="0"/>
              <a:t>, </a:t>
            </a:r>
            <a:r>
              <a:rPr lang="en-US" dirty="0">
                <a:solidFill>
                  <a:srgbClr val="04306C"/>
                </a:solidFill>
              </a:rPr>
              <a:t>low values of one variable are associated with high values of the other variable </a:t>
            </a:r>
            <a:endParaRPr lang="en-GB" dirty="0">
              <a:solidFill>
                <a:srgbClr val="04306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8495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5247700-F61B-4E0C-BDF6-038641699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0671753"/>
              </p:ext>
            </p:extLst>
          </p:nvPr>
        </p:nvGraphicFramePr>
        <p:xfrm>
          <a:off x="332509" y="723308"/>
          <a:ext cx="8229600" cy="5786161"/>
        </p:xfrm>
        <a:graphic>
          <a:graphicData uri="http://schemas.openxmlformats.org/drawingml/2006/table">
            <a:tbl>
              <a:tblPr firstRow="1" firstCol="1" bandRow="1"/>
              <a:tblGrid>
                <a:gridCol w="1955353">
                  <a:extLst>
                    <a:ext uri="{9D8B030D-6E8A-4147-A177-3AD203B41FA5}">
                      <a16:colId xmlns:a16="http://schemas.microsoft.com/office/drawing/2014/main" xmlns="" val="3311883753"/>
                    </a:ext>
                  </a:extLst>
                </a:gridCol>
                <a:gridCol w="6274247">
                  <a:extLst>
                    <a:ext uri="{9D8B030D-6E8A-4147-A177-3AD203B41FA5}">
                      <a16:colId xmlns:a16="http://schemas.microsoft.com/office/drawing/2014/main" xmlns="" val="284001993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Estimating the relationship between an outcome variable and an explanatory variable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7965048"/>
                  </a:ext>
                </a:extLst>
              </a:tr>
              <a:tr h="1102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regression</a:t>
                      </a:r>
                      <a:endParaRPr lang="en-GB" sz="11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explanatory variable - Predicts how the value of an outcome variable changes when the explanatory variable is varied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3148743"/>
                  </a:ext>
                </a:extLst>
              </a:tr>
              <a:tr h="1439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Y= </a:t>
                      </a:r>
                      <a:r>
                        <a:rPr lang="el-GR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l-GR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+ e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=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dmft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= age; 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l-GR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= change in Y if X changes by one unit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0332551"/>
                  </a:ext>
                </a:extLst>
              </a:tr>
              <a:tr h="1174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regression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explanatory variables – Predicts how the value of an outcome variable changes when an explanatory variable is varied holding all other explanatory variables constant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4063213"/>
                  </a:ext>
                </a:extLst>
              </a:tr>
              <a:tr h="148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Y= </a:t>
                      </a:r>
                      <a:r>
                        <a:rPr lang="el-GR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l-GR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l-GR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l-GR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GB" sz="1800" baseline="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e</a:t>
                      </a:r>
                      <a:endParaRPr lang="en-GB" sz="1100" baseline="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=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dmft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age;  X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sugar consumption;  X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SIMD quintile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change in Y if X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changes by one unit holding the values of X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X</a:t>
                      </a:r>
                      <a:r>
                        <a:rPr lang="en-GB" sz="1800" baseline="-25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constant</a:t>
                      </a:r>
                      <a:endParaRPr lang="en-GB" sz="11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852251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701125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C7D6B5D-9159-4D5A-8843-C179EC749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0177893"/>
              </p:ext>
            </p:extLst>
          </p:nvPr>
        </p:nvGraphicFramePr>
        <p:xfrm>
          <a:off x="360218" y="908742"/>
          <a:ext cx="8229600" cy="4221228"/>
        </p:xfrm>
        <a:graphic>
          <a:graphicData uri="http://schemas.openxmlformats.org/drawingml/2006/table">
            <a:tbl>
              <a:tblPr firstRow="1" firstCol="1" bandRow="1"/>
              <a:tblGrid>
                <a:gridCol w="3269673">
                  <a:extLst>
                    <a:ext uri="{9D8B030D-6E8A-4147-A177-3AD203B41FA5}">
                      <a16:colId xmlns:a16="http://schemas.microsoft.com/office/drawing/2014/main" xmlns="" val="878540254"/>
                    </a:ext>
                  </a:extLst>
                </a:gridCol>
                <a:gridCol w="3417642">
                  <a:extLst>
                    <a:ext uri="{9D8B030D-6E8A-4147-A177-3AD203B41FA5}">
                      <a16:colId xmlns:a16="http://schemas.microsoft.com/office/drawing/2014/main" xmlns="" val="372474682"/>
                    </a:ext>
                  </a:extLst>
                </a:gridCol>
                <a:gridCol w="1542285">
                  <a:extLst>
                    <a:ext uri="{9D8B030D-6E8A-4147-A177-3AD203B41FA5}">
                      <a16:colId xmlns:a16="http://schemas.microsoft.com/office/drawing/2014/main" xmlns="" val="1384081963"/>
                    </a:ext>
                  </a:extLst>
                </a:gridCol>
              </a:tblGrid>
              <a:tr h="257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Question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and data type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5126024"/>
                  </a:ext>
                </a:extLst>
              </a:tr>
              <a:tr h="771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adults who attend the dentist regularly experience less dental anxiety?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5350946"/>
                  </a:ext>
                </a:extLst>
              </a:tr>
              <a:tr h="771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patients who brush with fluoride toothpaste have more sound teeth?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38734"/>
                  </a:ext>
                </a:extLst>
              </a:tr>
              <a:tr h="771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there differences in the average yearly incomes of dentists, medics and vets?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7077262"/>
                  </a:ext>
                </a:extLst>
              </a:tr>
              <a:tr h="1286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does life expectancy decrease for every additional pound overweight and for every X cigarettes smoked per day?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706068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E863E98-46EB-447E-8467-0A3DB3F13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7674460"/>
              </p:ext>
            </p:extLst>
          </p:nvPr>
        </p:nvGraphicFramePr>
        <p:xfrm>
          <a:off x="360218" y="5129970"/>
          <a:ext cx="8229600" cy="1286258"/>
        </p:xfrm>
        <a:graphic>
          <a:graphicData uri="http://schemas.openxmlformats.org/drawingml/2006/table">
            <a:tbl>
              <a:tblPr firstRow="1" firstCol="1" bandRow="1"/>
              <a:tblGrid>
                <a:gridCol w="3269673">
                  <a:extLst>
                    <a:ext uri="{9D8B030D-6E8A-4147-A177-3AD203B41FA5}">
                      <a16:colId xmlns:a16="http://schemas.microsoft.com/office/drawing/2014/main" xmlns="" val="726459789"/>
                    </a:ext>
                  </a:extLst>
                </a:gridCol>
                <a:gridCol w="3417642">
                  <a:extLst>
                    <a:ext uri="{9D8B030D-6E8A-4147-A177-3AD203B41FA5}">
                      <a16:colId xmlns:a16="http://schemas.microsoft.com/office/drawing/2014/main" xmlns="" val="3325931093"/>
                    </a:ext>
                  </a:extLst>
                </a:gridCol>
                <a:gridCol w="1542285">
                  <a:extLst>
                    <a:ext uri="{9D8B030D-6E8A-4147-A177-3AD203B41FA5}">
                      <a16:colId xmlns:a16="http://schemas.microsoft.com/office/drawing/2014/main" xmlns="" val="2879567675"/>
                    </a:ext>
                  </a:extLst>
                </a:gridCol>
              </a:tblGrid>
              <a:tr h="1286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there a difference between the percentage of men and women who use tooth whitening products?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681011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20832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4671F61-9176-4BB7-83BF-95224E5F6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222" y="1440873"/>
            <a:ext cx="5748146" cy="484418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000" dirty="0"/>
              <a:t>Plan your statistical approach before collecting data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The type of data you collect determines </a:t>
            </a:r>
            <a:r>
              <a:rPr lang="en-GB" sz="2000" dirty="0">
                <a:solidFill>
                  <a:srgbClr val="002060"/>
                </a:solidFill>
              </a:rPr>
              <a:t>appropriate statistical descriptions and tests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Descriptive statistics can be used with nominal, ordinal, interval and ratio data = describe the sample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Inferential statistics can be used </a:t>
            </a:r>
            <a:r>
              <a:rPr lang="en-GB" sz="2000" dirty="0"/>
              <a:t>test hypotheses, measure associations, predict outcomes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Inferential statistics tell us the statistical significant of our findings and if we can infer from our sample to the larger population </a:t>
            </a:r>
          </a:p>
          <a:p>
            <a:endParaRPr lang="en-GB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75F6A5-61A8-4B45-90CE-272006404C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6276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defTabSz="91440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rgbClr val="002060"/>
              </a:solidFill>
              <a:latin typeface="Arial"/>
              <a:ea typeface="ＭＳ Ｐゴシック"/>
            </a:endParaRPr>
          </a:p>
          <a:p>
            <a:pPr marL="342900" lvl="1" indent="-342900" defTabSz="91440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rgbClr val="660066"/>
              </a:solidFill>
              <a:latin typeface="Arial"/>
              <a:ea typeface="ＭＳ Ｐゴシック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6157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F0A0528-7937-4F52-AEAF-604217B053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920" y="2109887"/>
            <a:ext cx="3925613" cy="3531476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Are you or do you plan to do a study involving statistical analysis of data?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What type of data are you collecting?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Have you or do you intend to  plan your statistical approach before collecting your data?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55D5DF-8635-4F1A-86CC-8B7621BE79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731" y="1145760"/>
            <a:ext cx="8213835" cy="69215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Show of Hands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56DEAF-D897-4B61-9454-7B98E110C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533" y="2325413"/>
            <a:ext cx="4653544" cy="3100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1CB0B1-73D6-4363-B069-5A8F787CA089}"/>
              </a:ext>
            </a:extLst>
          </p:cNvPr>
          <p:cNvSpPr txBox="1"/>
          <p:nvPr/>
        </p:nvSpPr>
        <p:spPr>
          <a:xfrm>
            <a:off x="7318702" y="5502863"/>
            <a:ext cx="1825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ource Sans Pro" panose="020B0503030403020204" pitchFamily="34" charset="0"/>
                <a:cs typeface="Arial" panose="020B0604020202020204" pitchFamily="34" charset="0"/>
              </a:rPr>
              <a:t>Photo: Brian Marks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3887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11F70BA-C483-486D-9D41-5961644F18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Types of data</a:t>
            </a:r>
          </a:p>
          <a:p>
            <a:r>
              <a:rPr lang="en-GB" dirty="0"/>
              <a:t>Descriptive statistics</a:t>
            </a:r>
          </a:p>
          <a:p>
            <a:r>
              <a:rPr lang="en-GB" dirty="0"/>
              <a:t>Hypotheses, errors and significance</a:t>
            </a:r>
          </a:p>
          <a:p>
            <a:r>
              <a:rPr lang="en-GB" dirty="0"/>
              <a:t>Types of statistical tests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48D7F1-7521-4E33-B611-1D06F3DA6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Today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9056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5222" y="1290639"/>
            <a:ext cx="5254578" cy="49944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</a:rPr>
              <a:t>Determines appropriate statistical descriptions and tests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Nominal 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rgbClr val="7030A0"/>
                </a:solidFill>
              </a:rPr>
              <a:t>categorical variables with no inherent order or ranking (=, </a:t>
            </a:r>
            <a:r>
              <a:rPr lang="en-US" sz="2000" dirty="0">
                <a:solidFill>
                  <a:srgbClr val="7030A0"/>
                </a:solidFill>
                <a:sym typeface="Symbol"/>
              </a:rPr>
              <a:t></a:t>
            </a:r>
            <a:r>
              <a:rPr lang="en-US" sz="2000" dirty="0">
                <a:solidFill>
                  <a:srgbClr val="7030A0"/>
                </a:solidFill>
              </a:rPr>
              <a:t>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Ordinal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rgbClr val="7030A0"/>
                </a:solidFill>
              </a:rPr>
              <a:t>variables with an inherent rank or order (&lt;, &gt;)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Interval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rgbClr val="7030A0"/>
                </a:solidFill>
              </a:rPr>
              <a:t>variables are ordered and the difference between them is meaningful (+, -)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Ratio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as interval data with a non-arbitrary zero point (+, -, x, </a:t>
            </a:r>
            <a:r>
              <a:rPr lang="en-US" sz="2000" dirty="0">
                <a:solidFill>
                  <a:srgbClr val="7030A0"/>
                </a:solidFill>
                <a:sym typeface="Symbol"/>
              </a:rPr>
              <a:t>)</a:t>
            </a: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4967" y="598488"/>
            <a:ext cx="7685041" cy="69215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Types of Data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F197582-3DE1-4001-85E1-347B6EB84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4431"/>
            <a:ext cx="8229600" cy="954530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Provide a summary / overview of the data and does not try to explain or interpret.</a:t>
            </a:r>
          </a:p>
          <a:p>
            <a:r>
              <a:rPr lang="en-GB" sz="2000" dirty="0">
                <a:solidFill>
                  <a:srgbClr val="002060"/>
                </a:solidFill>
              </a:rPr>
              <a:t>Population parameters; Sample statistics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954CDB-DA9B-48E6-A3A9-325F5D41E4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91269"/>
            <a:ext cx="7993063" cy="69215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Descriptive Statistics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5959151-E62A-442D-90EA-70B509BF0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5503055"/>
              </p:ext>
            </p:extLst>
          </p:nvPr>
        </p:nvGraphicFramePr>
        <p:xfrm>
          <a:off x="457200" y="2098961"/>
          <a:ext cx="8229600" cy="4275286"/>
        </p:xfrm>
        <a:graphic>
          <a:graphicData uri="http://schemas.openxmlformats.org/drawingml/2006/table">
            <a:tbl>
              <a:tblPr firstRow="1" firstCol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65839908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588273708"/>
                    </a:ext>
                  </a:extLst>
                </a:gridCol>
              </a:tblGrid>
              <a:tr h="48999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Descriptive Measures</a:t>
                      </a:r>
                      <a:endParaRPr lang="en-GB" sz="1100" b="1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7657238"/>
                  </a:ext>
                </a:extLst>
              </a:tr>
              <a:tr h="739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count, percentage, frequency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to show how often a response is given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000" marB="144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Tendency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mean, median, mode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to show an average or most commonly indicated response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000" marB="144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2848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Dispersion/Variation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range, variance, standard deviation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to find out how spread out your data are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000" marB="144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rgbClr val="7030A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percentiles, quartiles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scores fall in relation to one another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44000" marB="144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459437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0313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310" y="1447801"/>
            <a:ext cx="5864773" cy="483725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Using sample data to make predictions (inferences) about the whole population</a:t>
            </a:r>
          </a:p>
          <a:p>
            <a:pPr lvl="1">
              <a:spcAft>
                <a:spcPts val="1200"/>
              </a:spcAft>
            </a:pPr>
            <a:r>
              <a:rPr lang="en-GB" sz="2000" dirty="0">
                <a:solidFill>
                  <a:srgbClr val="7030A0"/>
                </a:solidFill>
              </a:rPr>
              <a:t>testing hypotheses, measuring associations, predicting outcomes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Samples can be</a:t>
            </a:r>
          </a:p>
          <a:p>
            <a:pPr lvl="1"/>
            <a:r>
              <a:rPr lang="en-GB" sz="2000" dirty="0">
                <a:solidFill>
                  <a:srgbClr val="7030A0"/>
                </a:solidFill>
              </a:rPr>
              <a:t>random (simple, stratified, cluster, systematic)</a:t>
            </a:r>
          </a:p>
          <a:p>
            <a:pPr lvl="1">
              <a:spcAft>
                <a:spcPts val="1200"/>
              </a:spcAft>
            </a:pPr>
            <a:r>
              <a:rPr lang="en-GB" sz="2000" dirty="0">
                <a:solidFill>
                  <a:srgbClr val="7030A0"/>
                </a:solidFill>
              </a:rPr>
              <a:t>non-random </a:t>
            </a:r>
          </a:p>
          <a:p>
            <a:r>
              <a:rPr lang="en-GB" sz="2000" dirty="0">
                <a:solidFill>
                  <a:srgbClr val="002060"/>
                </a:solidFill>
              </a:rPr>
              <a:t>Sampling error – (population parameter minus sample statistic)</a:t>
            </a:r>
          </a:p>
          <a:p>
            <a:pPr lvl="1"/>
            <a:r>
              <a:rPr lang="en-GB" sz="2000" dirty="0">
                <a:solidFill>
                  <a:srgbClr val="7030A0"/>
                </a:solidFill>
              </a:rPr>
              <a:t>not representative of the population</a:t>
            </a:r>
          </a:p>
          <a:p>
            <a:pPr lvl="1">
              <a:spcAft>
                <a:spcPts val="1200"/>
              </a:spcAft>
            </a:pPr>
            <a:r>
              <a:rPr lang="en-GB" sz="2000" dirty="0">
                <a:solidFill>
                  <a:srgbClr val="7030A0"/>
                </a:solidFill>
              </a:rPr>
              <a:t>not large enough</a:t>
            </a:r>
          </a:p>
          <a:p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5310" y="598488"/>
            <a:ext cx="8134953" cy="69215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Inferential Statistics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51530E3-C86D-4722-BB85-CB4125C94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804" y="1535561"/>
            <a:ext cx="7684786" cy="4486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Example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17365E"/>
                </a:solidFill>
              </a:rPr>
              <a:t>Two groups of smokers randomly allocated to receive NRT (</a:t>
            </a:r>
            <a:r>
              <a:rPr lang="en-GB" sz="2000" dirty="0" err="1">
                <a:solidFill>
                  <a:srgbClr val="17365E"/>
                </a:solidFill>
              </a:rPr>
              <a:t>Gp</a:t>
            </a:r>
            <a:r>
              <a:rPr lang="en-GB" sz="2000" dirty="0">
                <a:solidFill>
                  <a:srgbClr val="17365E"/>
                </a:solidFill>
              </a:rPr>
              <a:t>. A) or not (</a:t>
            </a:r>
            <a:r>
              <a:rPr lang="en-GB" sz="2000" dirty="0" err="1">
                <a:solidFill>
                  <a:srgbClr val="17365E"/>
                </a:solidFill>
              </a:rPr>
              <a:t>Gp</a:t>
            </a:r>
            <a:r>
              <a:rPr lang="en-GB" sz="2000" dirty="0">
                <a:solidFill>
                  <a:srgbClr val="17365E"/>
                </a:solidFill>
              </a:rPr>
              <a:t>. B) for stopping smoking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17365E"/>
                </a:solidFill>
              </a:rPr>
              <a:t>Outcome  - CO</a:t>
            </a:r>
            <a:r>
              <a:rPr lang="en-GB" sz="2000" baseline="-25000" dirty="0">
                <a:solidFill>
                  <a:srgbClr val="17365E"/>
                </a:solidFill>
              </a:rPr>
              <a:t>2</a:t>
            </a:r>
            <a:r>
              <a:rPr lang="en-GB" sz="2000" dirty="0">
                <a:solidFill>
                  <a:srgbClr val="17365E"/>
                </a:solidFill>
              </a:rPr>
              <a:t> breath test</a:t>
            </a:r>
          </a:p>
          <a:p>
            <a:pPr marL="0" indent="0"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Marlett" pitchFamily="2" charset="2"/>
              <a:buNone/>
            </a:pPr>
            <a:r>
              <a:rPr lang="en-GB" sz="2000" dirty="0"/>
              <a:t>H</a:t>
            </a:r>
            <a:r>
              <a:rPr lang="en-GB" sz="2000" baseline="-25000" dirty="0"/>
              <a:t>0</a:t>
            </a:r>
            <a:r>
              <a:rPr lang="en-GB" sz="2000" dirty="0"/>
              <a:t>  Null hypothesis of no difference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arlett" pitchFamily="2" charset="2"/>
              <a:buNone/>
            </a:pPr>
            <a:r>
              <a:rPr lang="en-GB" sz="2000" dirty="0"/>
              <a:t>H</a:t>
            </a:r>
            <a:r>
              <a:rPr lang="en-GB" sz="2000" baseline="-25000" dirty="0"/>
              <a:t>0</a:t>
            </a:r>
            <a:r>
              <a:rPr lang="en-GB" sz="2000" dirty="0"/>
              <a:t>  No difference between proportion of people giving up smoking in the two groups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arlett" pitchFamily="2" charset="2"/>
              <a:buChar char="h"/>
            </a:pPr>
            <a:endParaRPr lang="en-GB" sz="20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Marlett" pitchFamily="2" charset="2"/>
              <a:buNone/>
            </a:pPr>
            <a:r>
              <a:rPr lang="en-GB" sz="2000" dirty="0"/>
              <a:t>H</a:t>
            </a:r>
            <a:r>
              <a:rPr lang="en-GB" sz="2000" baseline="-25000" dirty="0"/>
              <a:t>A</a:t>
            </a:r>
            <a:r>
              <a:rPr lang="en-GB" sz="2000" dirty="0"/>
              <a:t>  Alternative hypothesis of a difference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GB" sz="2000" dirty="0"/>
              <a:t>H</a:t>
            </a:r>
            <a:r>
              <a:rPr lang="en-GB" sz="2000" baseline="-25000" dirty="0"/>
              <a:t>A</a:t>
            </a:r>
            <a:r>
              <a:rPr lang="en-GB" sz="2000" dirty="0"/>
              <a:t> Difference between proportions of people giving up in the two groups (2 sided)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GB" sz="2000" dirty="0"/>
              <a:t>H</a:t>
            </a:r>
            <a:r>
              <a:rPr lang="en-GB" sz="2000" baseline="-25000" dirty="0"/>
              <a:t>A</a:t>
            </a:r>
            <a:r>
              <a:rPr lang="en-GB" sz="2000" dirty="0"/>
              <a:t> The proportion of people giving up in group A is greater than those in group B (1 sided)</a:t>
            </a:r>
          </a:p>
          <a:p>
            <a:pPr marL="0" indent="0">
              <a:buNone/>
            </a:pP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6C8BE7-591D-476E-92EE-D5F429BECD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549" y="572656"/>
            <a:ext cx="7685041" cy="69215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Generating hypotheses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298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C201719-3FB2-4476-B429-F5B2BEF72F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4967" y="1442749"/>
            <a:ext cx="7684786" cy="4486261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Marlett" pitchFamily="2" charset="2"/>
              <a:buChar char="h"/>
            </a:pPr>
            <a:r>
              <a:rPr lang="en-GB" sz="2200" dirty="0"/>
              <a:t>Assume null hypothesis true</a:t>
            </a:r>
          </a:p>
          <a:p>
            <a:pPr>
              <a:buClr>
                <a:schemeClr val="tx1"/>
              </a:buClr>
              <a:buFont typeface="Marlett" pitchFamily="2" charset="2"/>
              <a:buChar char="h"/>
            </a:pPr>
            <a:r>
              <a:rPr lang="en-GB" sz="2200" dirty="0"/>
              <a:t>On basis of data either reject or fail to reject the null hypothesis in favour of the alternative hypothesis</a:t>
            </a:r>
          </a:p>
          <a:p>
            <a:pPr marL="0" indent="0">
              <a:buClr>
                <a:schemeClr val="tx1"/>
              </a:buClr>
              <a:buNone/>
            </a:pPr>
            <a:endParaRPr lang="en-GB" sz="2200" dirty="0"/>
          </a:p>
          <a:p>
            <a:pPr>
              <a:buClr>
                <a:schemeClr val="tx1"/>
              </a:buClr>
              <a:buFont typeface="Marlett" pitchFamily="2" charset="2"/>
              <a:buNone/>
            </a:pPr>
            <a:r>
              <a:rPr lang="en-GB" sz="2200" dirty="0"/>
              <a:t>Example</a:t>
            </a:r>
          </a:p>
          <a:p>
            <a:pPr>
              <a:buClr>
                <a:schemeClr val="tx1"/>
              </a:buClr>
              <a:buFont typeface="Marlett" pitchFamily="2" charset="2"/>
              <a:buChar char="h"/>
            </a:pPr>
            <a:r>
              <a:rPr lang="en-GB" sz="2200" dirty="0"/>
              <a:t>H</a:t>
            </a:r>
            <a:r>
              <a:rPr lang="en-GB" sz="2200" baseline="-25000" dirty="0"/>
              <a:t>0</a:t>
            </a:r>
            <a:r>
              <a:rPr lang="en-GB" sz="2200" dirty="0"/>
              <a:t> No difference between </a:t>
            </a:r>
            <a:r>
              <a:rPr lang="en-GB" sz="2200" dirty="0" err="1"/>
              <a:t>Gp</a:t>
            </a:r>
            <a:r>
              <a:rPr lang="en-GB" sz="2200" dirty="0"/>
              <a:t>. A and </a:t>
            </a:r>
            <a:r>
              <a:rPr lang="en-GB" sz="2200" dirty="0" err="1"/>
              <a:t>Gp</a:t>
            </a:r>
            <a:r>
              <a:rPr lang="en-GB" sz="2200" dirty="0"/>
              <a:t>. B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Marlett" pitchFamily="2" charset="2"/>
              <a:buChar char="h"/>
            </a:pPr>
            <a:r>
              <a:rPr lang="en-GB" sz="2000" dirty="0">
                <a:solidFill>
                  <a:srgbClr val="7030A0"/>
                </a:solidFill>
              </a:rPr>
              <a:t>fail to reject H</a:t>
            </a:r>
            <a:r>
              <a:rPr lang="en-GB" sz="2000" baseline="-25000" dirty="0">
                <a:solidFill>
                  <a:srgbClr val="7030A0"/>
                </a:solidFill>
              </a:rPr>
              <a:t>0</a:t>
            </a:r>
            <a:r>
              <a:rPr lang="en-GB" sz="2000" dirty="0">
                <a:solidFill>
                  <a:srgbClr val="7030A0"/>
                </a:solidFill>
              </a:rPr>
              <a:t> in favour of H</a:t>
            </a:r>
            <a:r>
              <a:rPr lang="en-GB" sz="2000" baseline="-25000" dirty="0">
                <a:solidFill>
                  <a:srgbClr val="7030A0"/>
                </a:solidFill>
              </a:rPr>
              <a:t>A</a:t>
            </a:r>
            <a:endParaRPr lang="en-GB" sz="2000" dirty="0">
              <a:solidFill>
                <a:srgbClr val="7030A0"/>
              </a:solidFill>
            </a:endParaRPr>
          </a:p>
          <a:p>
            <a:pPr>
              <a:buClr>
                <a:schemeClr val="tx1"/>
              </a:buClr>
              <a:buFont typeface="Marlett" pitchFamily="2" charset="2"/>
              <a:buChar char="h"/>
            </a:pPr>
            <a:r>
              <a:rPr lang="en-GB" sz="2200" dirty="0"/>
              <a:t>H</a:t>
            </a:r>
            <a:r>
              <a:rPr lang="en-GB" sz="2200" baseline="-25000" dirty="0"/>
              <a:t>A</a:t>
            </a:r>
            <a:r>
              <a:rPr lang="en-GB" sz="2200" dirty="0"/>
              <a:t> Difference between </a:t>
            </a:r>
            <a:r>
              <a:rPr lang="en-GB" sz="2200" dirty="0" err="1"/>
              <a:t>Gp</a:t>
            </a:r>
            <a:r>
              <a:rPr lang="en-GB" sz="2200" dirty="0"/>
              <a:t>. A and </a:t>
            </a:r>
            <a:r>
              <a:rPr lang="en-GB" sz="2200" dirty="0" err="1"/>
              <a:t>Gp</a:t>
            </a:r>
            <a:r>
              <a:rPr lang="en-GB" sz="2200" dirty="0"/>
              <a:t>. B (2 sided)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Marlett" pitchFamily="2" charset="2"/>
              <a:buChar char="h"/>
            </a:pPr>
            <a:r>
              <a:rPr lang="en-GB" sz="2000" dirty="0">
                <a:solidFill>
                  <a:srgbClr val="7030A0"/>
                </a:solidFill>
              </a:rPr>
              <a:t>reject H</a:t>
            </a:r>
            <a:r>
              <a:rPr lang="en-GB" sz="2000" baseline="-25000" dirty="0">
                <a:solidFill>
                  <a:srgbClr val="7030A0"/>
                </a:solidFill>
              </a:rPr>
              <a:t>0</a:t>
            </a:r>
            <a:r>
              <a:rPr lang="en-GB" sz="2000" dirty="0">
                <a:solidFill>
                  <a:srgbClr val="7030A0"/>
                </a:solidFill>
              </a:rPr>
              <a:t> in favour of H</a:t>
            </a:r>
            <a:r>
              <a:rPr lang="en-GB" sz="2000" baseline="-25000" dirty="0">
                <a:solidFill>
                  <a:srgbClr val="7030A0"/>
                </a:solidFill>
              </a:rPr>
              <a:t>A</a:t>
            </a:r>
            <a:endParaRPr lang="en-GB" sz="2200" dirty="0"/>
          </a:p>
          <a:p>
            <a:pPr>
              <a:buClr>
                <a:schemeClr val="tx1"/>
              </a:buClr>
              <a:buFont typeface="Marlett" pitchFamily="2" charset="2"/>
              <a:buChar char="h"/>
            </a:pPr>
            <a:r>
              <a:rPr lang="en-GB" sz="2200" dirty="0"/>
              <a:t>H</a:t>
            </a:r>
            <a:r>
              <a:rPr lang="en-GB" sz="2200" baseline="-25000" dirty="0"/>
              <a:t>A</a:t>
            </a:r>
            <a:r>
              <a:rPr lang="en-GB" sz="2200" dirty="0"/>
              <a:t> Proportion stopping smoking in </a:t>
            </a:r>
            <a:r>
              <a:rPr lang="en-GB" sz="2200" dirty="0" err="1"/>
              <a:t>Gp</a:t>
            </a:r>
            <a:r>
              <a:rPr lang="en-GB" sz="2200" dirty="0"/>
              <a:t>. A is greater than the proportion in </a:t>
            </a:r>
            <a:r>
              <a:rPr lang="en-GB" sz="2200" dirty="0" err="1"/>
              <a:t>Gp</a:t>
            </a:r>
            <a:r>
              <a:rPr lang="en-GB" sz="2200" dirty="0"/>
              <a:t>. B (1 sided)</a:t>
            </a:r>
          </a:p>
          <a:p>
            <a:pPr lvl="1">
              <a:buClr>
                <a:schemeClr val="tx1"/>
              </a:buClr>
              <a:buFont typeface="Marlett" pitchFamily="2" charset="2"/>
              <a:buChar char="h"/>
            </a:pPr>
            <a:r>
              <a:rPr lang="en-GB" sz="2000" dirty="0">
                <a:solidFill>
                  <a:srgbClr val="7030A0"/>
                </a:solidFill>
              </a:rPr>
              <a:t>reject H</a:t>
            </a:r>
            <a:r>
              <a:rPr lang="en-GB" sz="2000" baseline="-25000" dirty="0">
                <a:solidFill>
                  <a:srgbClr val="7030A0"/>
                </a:solidFill>
              </a:rPr>
              <a:t>0</a:t>
            </a:r>
            <a:r>
              <a:rPr lang="en-GB" sz="2000" dirty="0">
                <a:solidFill>
                  <a:srgbClr val="7030A0"/>
                </a:solidFill>
              </a:rPr>
              <a:t> in favour of H</a:t>
            </a:r>
            <a:r>
              <a:rPr lang="en-GB" sz="2000" baseline="-25000" dirty="0">
                <a:solidFill>
                  <a:srgbClr val="7030A0"/>
                </a:solidFill>
              </a:rPr>
              <a:t>A</a:t>
            </a:r>
            <a:endParaRPr lang="en-GB" sz="2400" dirty="0"/>
          </a:p>
          <a:p>
            <a:pPr>
              <a:buClr>
                <a:schemeClr val="tx1"/>
              </a:buClr>
              <a:buFont typeface="Marlett" pitchFamily="2" charset="2"/>
              <a:buChar char="h"/>
            </a:pPr>
            <a:endParaRPr lang="en-GB" sz="2000" dirty="0">
              <a:solidFill>
                <a:srgbClr val="7030A0"/>
              </a:solidFill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BAB677-FF21-4DF0-A33C-5D4F4255EA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4967" y="750599"/>
            <a:ext cx="7685041" cy="69215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Testing hypotheses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1344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718468E-202C-40D1-A1EB-283E98A11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222" y="1798797"/>
            <a:ext cx="5109105" cy="4486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probability of getting an event (e.g. a head when a coin is tossed) is the proportion of times this event will occur in a long series of random trials (coin tosses)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Ranges from 0 to 1 and measures the degree of belief in a hypothesis or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C0112D-84C6-47CD-AC8B-9EEBDAF7BF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7030A0"/>
                </a:solidFill>
              </a:rPr>
              <a:t>Probability</a:t>
            </a:r>
            <a:r>
              <a:rPr lang="en-GB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25109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ES Document" ma:contentTypeID="0x010100540009AA9B7AD14AB7CB3A6FC98C51F800A27F9773C2FF564490DAD634CA8DC45A" ma:contentTypeVersion="7" ma:contentTypeDescription="" ma:contentTypeScope="" ma:versionID="02acda5a98f055bd67fb66bc67616bfe">
  <xsd:schema xmlns:xsd="http://www.w3.org/2001/XMLSchema" xmlns:xs="http://www.w3.org/2001/XMLSchema" xmlns:p="http://schemas.microsoft.com/office/2006/metadata/properties" xmlns:ns1="http://schemas.microsoft.com/sharepoint/v3" xmlns:ns2="9369f9cd-7934-46f9-83f8-0ab2aa6125c5" targetNamespace="http://schemas.microsoft.com/office/2006/metadata/properties" ma:root="true" ma:fieldsID="d60ec0a984dd89c681e2154d3859367b" ns1:_="" ns2:_="">
    <xsd:import namespace="http://schemas.microsoft.com/sharepoint/v3"/>
    <xsd:import namespace="9369f9cd-7934-46f9-83f8-0ab2aa6125c5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MimeType" minOccurs="0"/>
                <xsd:element ref="ns2:Creator" minOccurs="0"/>
                <xsd:element ref="ns2:Tags" minOccurs="0"/>
                <xsd:element ref="ns2:Legacy_x0020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9f9cd-7934-46f9-83f8-0ab2aa6125c5" elementFormDefault="qualified">
    <xsd:import namespace="http://schemas.microsoft.com/office/2006/documentManagement/types"/>
    <xsd:import namespace="http://schemas.microsoft.com/office/infopath/2007/PartnerControls"/>
    <xsd:element name="MimeType" ma:index="3" nillable="true" ma:displayName="Mime Type" ma:internalName="MimeType">
      <xsd:simpleType>
        <xsd:restriction base="dms:Text">
          <xsd:maxLength value="255"/>
        </xsd:restriction>
      </xsd:simpleType>
    </xsd:element>
    <xsd:element name="Creator" ma:index="5" nillable="true" ma:displayName="Creator" ma:internalName="Creator">
      <xsd:simpleType>
        <xsd:restriction base="dms:Text">
          <xsd:maxLength value="255"/>
        </xsd:restriction>
      </xsd:simpleType>
    </xsd:element>
    <xsd:element name="Tags" ma:index="6" nillable="true" ma:displayName="Tags" ma:internalName="Tags">
      <xsd:simpleType>
        <xsd:restriction base="dms:Note">
          <xsd:maxLength value="255"/>
        </xsd:restriction>
      </xsd:simpleType>
    </xsd:element>
    <xsd:element name="Legacy_x0020_ID" ma:index="7" nillable="true" ma:displayName="Legacy ID" ma:internalName="Legacy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4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9369f9cd-7934-46f9-83f8-0ab2aa6125c5" xsi:nil="true"/>
    <Creator xmlns="9369f9cd-7934-46f9-83f8-0ab2aa6125c5" xsi:nil="true"/>
    <MimeType xmlns="9369f9cd-7934-46f9-83f8-0ab2aa6125c5" xsi:nil="true"/>
    <KpiDescription xmlns="http://schemas.microsoft.com/sharepoint/v3" xsi:nil="true"/>
    <Legacy_x0020_ID xmlns="9369f9cd-7934-46f9-83f8-0ab2aa6125c5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ES Document" ma:contentTypeID="0x010100540009AA9B7AD14AB7CB3A6FC98C51F800093A37BA9DE2234387C8D47F9304F24F" ma:contentTypeVersion="4" ma:contentTypeDescription="AI created content type for migration of content from Fresco to SP" ma:contentTypeScope="" ma:versionID="577f1df37f4c9c7f0cbf531f2987b77c">
  <xsd:schema xmlns:xsd="http://www.w3.org/2001/XMLSchema" xmlns:xs="http://www.w3.org/2001/XMLSchema" xmlns:p="http://schemas.microsoft.com/office/2006/metadata/properties" xmlns:ns1="http://schemas.microsoft.com/sharepoint/v3" xmlns:ns2="9369f9cd-7934-46f9-83f8-0ab2aa6125c5" xmlns:ns4="72c27bc8-f1cf-457f-9f0c-f3bbe8b33b63" targetNamespace="http://schemas.microsoft.com/office/2006/metadata/properties" ma:root="true" ma:fieldsID="2e6920359b41bd7021298ae0cb40d0df" ns1:_="" ns2:_="" ns4:_="">
    <xsd:import namespace="http://schemas.microsoft.com/sharepoint/v3"/>
    <xsd:import namespace="9369f9cd-7934-46f9-83f8-0ab2aa6125c5"/>
    <xsd:import namespace="72c27bc8-f1cf-457f-9f0c-f3bbe8b33b63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MimeType" minOccurs="0"/>
                <xsd:element ref="ns2:Creator" minOccurs="0"/>
                <xsd:element ref="ns2:Tags" minOccurs="0"/>
                <xsd:element ref="ns2:Legacy_x0020_I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9f9cd-7934-46f9-83f8-0ab2aa6125c5" elementFormDefault="qualified">
    <xsd:import namespace="http://schemas.microsoft.com/office/2006/documentManagement/types"/>
    <xsd:import namespace="http://schemas.microsoft.com/office/infopath/2007/PartnerControls"/>
    <xsd:element name="MimeType" ma:index="3" nillable="true" ma:displayName="Mime Type" ma:internalName="MimeType">
      <xsd:simpleType>
        <xsd:restriction base="dms:Text">
          <xsd:maxLength value="255"/>
        </xsd:restriction>
      </xsd:simpleType>
    </xsd:element>
    <xsd:element name="Creator" ma:index="5" nillable="true" ma:displayName="Creator" ma:internalName="Creator">
      <xsd:simpleType>
        <xsd:restriction base="dms:Text">
          <xsd:maxLength value="255"/>
        </xsd:restriction>
      </xsd:simpleType>
    </xsd:element>
    <xsd:element name="Tags" ma:index="6" nillable="true" ma:displayName="Tags" ma:internalName="Tags">
      <xsd:simpleType>
        <xsd:restriction base="dms:Note">
          <xsd:maxLength value="255"/>
        </xsd:restriction>
      </xsd:simpleType>
    </xsd:element>
    <xsd:element name="Legacy_x0020_ID" ma:index="7" nillable="true" ma:displayName="Legacy ID" ma:internalName="Legacy_x0020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27bc8-f1cf-457f-9f0c-f3bbe8b33b63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4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16ac32b6-d060-42fb-93c0-6c46742e1aee" ContentTypeId="0x010100540009AA9B7AD14AB7CB3A6FC98C51F8" PreviousValue="false"/>
</file>

<file path=customXml/itemProps1.xml><?xml version="1.0" encoding="utf-8"?>
<ds:datastoreItem xmlns:ds="http://schemas.openxmlformats.org/officeDocument/2006/customXml" ds:itemID="{E2254CA5-66AC-48F7-A88B-8E5F4650DDE8}"/>
</file>

<file path=customXml/itemProps2.xml><?xml version="1.0" encoding="utf-8"?>
<ds:datastoreItem xmlns:ds="http://schemas.openxmlformats.org/officeDocument/2006/customXml" ds:itemID="{9BC60300-A213-4565-AEE6-D8B4AE5C6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B3E421-AA64-4079-BB47-1E0D07CEE5FE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dcmitype/"/>
    <ds:schemaRef ds:uri="72c27bc8-f1cf-457f-9f0c-f3bbe8b33b63"/>
    <ds:schemaRef ds:uri="9369f9cd-7934-46f9-83f8-0ab2aa6125c5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66720B6F-468B-43F2-9563-3BA8A4436F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69f9cd-7934-46f9-83f8-0ab2aa6125c5"/>
    <ds:schemaRef ds:uri="72c27bc8-f1cf-457f-9f0c-f3bbe8b33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B7E44A7-87A9-4CAF-8E8E-F72DF72C2B68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1242</Words>
  <Application>Microsoft Office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wright</dc:creator>
  <cp:lastModifiedBy>LindaY</cp:lastModifiedBy>
  <cp:revision>46</cp:revision>
  <cp:lastPrinted>2017-04-12T08:23:19Z</cp:lastPrinted>
  <dcterms:created xsi:type="dcterms:W3CDTF">2017-03-30T11:37:55Z</dcterms:created>
  <dcterms:modified xsi:type="dcterms:W3CDTF">2018-07-16T10:24:29Z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0x010100540009AA9B7AD14AB7CB3A6FC98C51F800A27F9773C2FF564490DAD634CA8DC45A</vt:lpwstr>
  </property>
  <property fmtid="{D5CDD505-2E9C-101B-9397-08002B2CF9AE}" pid="3" name="_dlc_DocIdItemGuid">
    <vt:lpwstr>e29d1252-cf0f-48a1-a775-db845f4ebdea</vt:lpwstr>
  </property>
</Properties>
</file>