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6"/>
  </p:sldMasterIdLst>
  <p:notesMasterIdLst>
    <p:notesMasterId r:id="rId43"/>
  </p:notesMasterIdLst>
  <p:handoutMasterIdLst>
    <p:handoutMasterId r:id="rId44"/>
  </p:handoutMasterIdLst>
  <p:sldIdLst>
    <p:sldId id="264" r:id="rId7"/>
    <p:sldId id="265" r:id="rId8"/>
    <p:sldId id="266" r:id="rId9"/>
    <p:sldId id="267" r:id="rId10"/>
    <p:sldId id="268" r:id="rId11"/>
    <p:sldId id="269" r:id="rId12"/>
    <p:sldId id="270" r:id="rId13"/>
    <p:sldId id="271" r:id="rId14"/>
    <p:sldId id="272" r:id="rId15"/>
    <p:sldId id="273" r:id="rId16"/>
    <p:sldId id="274" r:id="rId17"/>
    <p:sldId id="284" r:id="rId18"/>
    <p:sldId id="285" r:id="rId19"/>
    <p:sldId id="286" r:id="rId20"/>
    <p:sldId id="287" r:id="rId21"/>
    <p:sldId id="288" r:id="rId22"/>
    <p:sldId id="289" r:id="rId23"/>
    <p:sldId id="290" r:id="rId24"/>
    <p:sldId id="291" r:id="rId25"/>
    <p:sldId id="293" r:id="rId26"/>
    <p:sldId id="294" r:id="rId27"/>
    <p:sldId id="295" r:id="rId28"/>
    <p:sldId id="296" r:id="rId29"/>
    <p:sldId id="301" r:id="rId30"/>
    <p:sldId id="302" r:id="rId31"/>
    <p:sldId id="303" r:id="rId32"/>
    <p:sldId id="304" r:id="rId33"/>
    <p:sldId id="307" r:id="rId34"/>
    <p:sldId id="308" r:id="rId35"/>
    <p:sldId id="309" r:id="rId36"/>
    <p:sldId id="310" r:id="rId37"/>
    <p:sldId id="311" r:id="rId38"/>
    <p:sldId id="314" r:id="rId39"/>
    <p:sldId id="312" r:id="rId40"/>
    <p:sldId id="313" r:id="rId41"/>
    <p:sldId id="26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468"/>
    <a:srgbClr val="04306C"/>
    <a:srgbClr val="044380"/>
    <a:srgbClr val="66CCFF"/>
    <a:srgbClr val="1736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2"/>
    <p:restoredTop sz="94585"/>
  </p:normalViewPr>
  <p:slideViewPr>
    <p:cSldViewPr snapToGrid="0">
      <p:cViewPr varScale="1">
        <p:scale>
          <a:sx n="120" d="100"/>
          <a:sy n="120" d="100"/>
        </p:scale>
        <p:origin x="16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B4300-6313-8B46-9B26-2D67B697A504}" type="datetimeFigureOut">
              <a:rPr lang="en-US" smtClean="0"/>
              <a:t>7/19/2018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2723FB-6E99-2049-9D1F-B3601A988037}" type="slidenum">
              <a:rPr lang="en-US" smtClean="0"/>
              <a:t>‹#›</a:t>
            </a:fld>
            <a:endParaRPr lang="en-US"/>
          </a:p>
        </p:txBody>
      </p:sp>
    </p:spTree>
    <p:extLst>
      <p:ext uri="{BB962C8B-B14F-4D97-AF65-F5344CB8AC3E}">
        <p14:creationId xmlns:p14="http://schemas.microsoft.com/office/powerpoint/2010/main" val="320909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F316B-60B9-424D-A4F0-18E2AFABB658}" type="datetimeFigureOut">
              <a:rPr lang="en-GB" smtClean="0"/>
              <a:t>19/07/2018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3F9FD-FDBB-4622-9EB6-9D9F1E792184}" type="slidenum">
              <a:rPr lang="en-GB" smtClean="0"/>
              <a:t>‹#›</a:t>
            </a:fld>
            <a:endParaRPr lang="en-GB"/>
          </a:p>
        </p:txBody>
      </p:sp>
    </p:spTree>
    <p:extLst>
      <p:ext uri="{BB962C8B-B14F-4D97-AF65-F5344CB8AC3E}">
        <p14:creationId xmlns:p14="http://schemas.microsoft.com/office/powerpoint/2010/main" val="287590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6A0C309-A2BB-445F-B2C0-AB3E06637154}" type="slidenum">
              <a:rPr lang="en-GB" smtClean="0"/>
              <a:pPr/>
              <a:t>2</a:t>
            </a:fld>
            <a:endParaRPr lang="en-GB"/>
          </a:p>
        </p:txBody>
      </p:sp>
    </p:spTree>
    <p:extLst>
      <p:ext uri="{BB962C8B-B14F-4D97-AF65-F5344CB8AC3E}">
        <p14:creationId xmlns:p14="http://schemas.microsoft.com/office/powerpoint/2010/main" val="105168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6A0C309-A2BB-445F-B2C0-AB3E06637154}" type="slidenum">
              <a:rPr lang="en-GB" smtClean="0"/>
              <a:pPr/>
              <a:t>4</a:t>
            </a:fld>
            <a:endParaRPr lang="en-GB"/>
          </a:p>
        </p:txBody>
      </p:sp>
    </p:spTree>
    <p:extLst>
      <p:ext uri="{BB962C8B-B14F-4D97-AF65-F5344CB8AC3E}">
        <p14:creationId xmlns:p14="http://schemas.microsoft.com/office/powerpoint/2010/main" val="1064591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A0C309-A2BB-445F-B2C0-AB3E06637154}" type="slidenum">
              <a:rPr lang="en-GB" smtClean="0"/>
              <a:pPr/>
              <a:t>6</a:t>
            </a:fld>
            <a:endParaRPr lang="en-GB"/>
          </a:p>
        </p:txBody>
      </p:sp>
    </p:spTree>
    <p:extLst>
      <p:ext uri="{BB962C8B-B14F-4D97-AF65-F5344CB8AC3E}">
        <p14:creationId xmlns:p14="http://schemas.microsoft.com/office/powerpoint/2010/main" val="51289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a:solidFill>
                  <a:schemeClr val="tx1"/>
                </a:solidFill>
                <a:latin typeface="+mn-lt"/>
                <a:ea typeface="+mn-ea"/>
                <a:cs typeface="+mn-cs"/>
              </a:rPr>
              <a:t>In a typical forest plot, the results of component studies are shown as blobs or squares centred on the point estimate</a:t>
            </a:r>
          </a:p>
          <a:p>
            <a:r>
              <a:rPr lang="en-GB" sz="1200" kern="1200" baseline="0" dirty="0">
                <a:solidFill>
                  <a:schemeClr val="tx1"/>
                </a:solidFill>
                <a:latin typeface="+mn-lt"/>
                <a:ea typeface="+mn-ea"/>
                <a:cs typeface="+mn-cs"/>
              </a:rPr>
              <a:t>of the result of each study. A horizontal line runs through the square to show its confidence interval—</a:t>
            </a:r>
          </a:p>
          <a:p>
            <a:r>
              <a:rPr lang="en-GB" sz="1200" kern="1200" baseline="0" dirty="0">
                <a:solidFill>
                  <a:schemeClr val="tx1"/>
                </a:solidFill>
                <a:latin typeface="+mn-lt"/>
                <a:ea typeface="+mn-ea"/>
                <a:cs typeface="+mn-cs"/>
              </a:rPr>
              <a:t>usually, but not always, a 95% confidence interval. The overall estimate from the </a:t>
            </a:r>
            <a:r>
              <a:rPr lang="en-GB" sz="1200" kern="1200" baseline="0" dirty="0" err="1">
                <a:solidFill>
                  <a:schemeClr val="tx1"/>
                </a:solidFill>
                <a:latin typeface="+mn-lt"/>
                <a:ea typeface="+mn-ea"/>
                <a:cs typeface="+mn-cs"/>
              </a:rPr>
              <a:t>meta­analysis</a:t>
            </a:r>
            <a:r>
              <a:rPr lang="en-GB" sz="1200" kern="1200" baseline="0" dirty="0">
                <a:solidFill>
                  <a:schemeClr val="tx1"/>
                </a:solidFill>
                <a:latin typeface="+mn-lt"/>
                <a:ea typeface="+mn-ea"/>
                <a:cs typeface="+mn-cs"/>
              </a:rPr>
              <a:t> and its confidence interval</a:t>
            </a:r>
          </a:p>
          <a:p>
            <a:r>
              <a:rPr lang="en-GB" sz="1200" kern="1200" baseline="0" dirty="0">
                <a:solidFill>
                  <a:schemeClr val="tx1"/>
                </a:solidFill>
                <a:latin typeface="+mn-lt"/>
                <a:ea typeface="+mn-ea"/>
                <a:cs typeface="+mn-cs"/>
              </a:rPr>
              <a:t> are put at the bottom, represented as a diamond. The centre of the diamond represents the pooled point estimate, and its </a:t>
            </a:r>
          </a:p>
          <a:p>
            <a:r>
              <a:rPr lang="en-GB" sz="1200" kern="1200" baseline="0" dirty="0">
                <a:solidFill>
                  <a:schemeClr val="tx1"/>
                </a:solidFill>
                <a:latin typeface="+mn-lt"/>
                <a:ea typeface="+mn-ea"/>
                <a:cs typeface="+mn-cs"/>
              </a:rPr>
              <a:t>horizontal tips represent the confidence interval. Significance is achieved at the set level if the diamond is clear of the</a:t>
            </a:r>
          </a:p>
          <a:p>
            <a:r>
              <a:rPr lang="en-GB" sz="1200" kern="1200" baseline="0" dirty="0">
                <a:solidFill>
                  <a:schemeClr val="tx1"/>
                </a:solidFill>
                <a:latin typeface="+mn-lt"/>
                <a:ea typeface="+mn-ea"/>
                <a:cs typeface="+mn-cs"/>
              </a:rPr>
              <a:t>line of no effect.</a:t>
            </a:r>
          </a:p>
          <a:p>
            <a:endParaRPr lang="en-GB" dirty="0"/>
          </a:p>
        </p:txBody>
      </p:sp>
      <p:sp>
        <p:nvSpPr>
          <p:cNvPr id="4" name="Slide Number Placeholder 3"/>
          <p:cNvSpPr>
            <a:spLocks noGrp="1"/>
          </p:cNvSpPr>
          <p:nvPr>
            <p:ph type="sldNum" sz="quarter" idx="10"/>
          </p:nvPr>
        </p:nvSpPr>
        <p:spPr/>
        <p:txBody>
          <a:bodyPr/>
          <a:lstStyle/>
          <a:p>
            <a:fld id="{96A0C309-A2BB-445F-B2C0-AB3E06637154}" type="slidenum">
              <a:rPr lang="en-GB" smtClean="0"/>
              <a:pPr/>
              <a:t>13</a:t>
            </a:fld>
            <a:endParaRPr lang="en-GB"/>
          </a:p>
        </p:txBody>
      </p:sp>
    </p:spTree>
    <p:extLst>
      <p:ext uri="{BB962C8B-B14F-4D97-AF65-F5344CB8AC3E}">
        <p14:creationId xmlns:p14="http://schemas.microsoft.com/office/powerpoint/2010/main" val="420755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 of </a:t>
            </a:r>
          </a:p>
        </p:txBody>
      </p:sp>
      <p:sp>
        <p:nvSpPr>
          <p:cNvPr id="4" name="Slide Number Placeholder 3"/>
          <p:cNvSpPr>
            <a:spLocks noGrp="1"/>
          </p:cNvSpPr>
          <p:nvPr>
            <p:ph type="sldNum" sz="quarter" idx="10"/>
          </p:nvPr>
        </p:nvSpPr>
        <p:spPr/>
        <p:txBody>
          <a:bodyPr/>
          <a:lstStyle/>
          <a:p>
            <a:fld id="{96A0C309-A2BB-445F-B2C0-AB3E06637154}" type="slidenum">
              <a:rPr lang="en-GB" smtClean="0"/>
              <a:pPr/>
              <a:t>14</a:t>
            </a:fld>
            <a:endParaRPr lang="en-GB"/>
          </a:p>
        </p:txBody>
      </p:sp>
    </p:spTree>
    <p:extLst>
      <p:ext uri="{BB962C8B-B14F-4D97-AF65-F5344CB8AC3E}">
        <p14:creationId xmlns:p14="http://schemas.microsoft.com/office/powerpoint/2010/main" val="365993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6A0C309-A2BB-445F-B2C0-AB3E06637154}" type="slidenum">
              <a:rPr lang="en-GB" smtClean="0"/>
              <a:pPr/>
              <a:t>23</a:t>
            </a:fld>
            <a:endParaRPr lang="en-GB"/>
          </a:p>
        </p:txBody>
      </p:sp>
    </p:spTree>
    <p:extLst>
      <p:ext uri="{BB962C8B-B14F-4D97-AF65-F5344CB8AC3E}">
        <p14:creationId xmlns:p14="http://schemas.microsoft.com/office/powerpoint/2010/main" val="6843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6A0C309-A2BB-445F-B2C0-AB3E06637154}" type="slidenum">
              <a:rPr lang="en-GB" smtClean="0"/>
              <a:pPr/>
              <a:t>24</a:t>
            </a:fld>
            <a:endParaRPr lang="en-GB"/>
          </a:p>
        </p:txBody>
      </p:sp>
    </p:spTree>
    <p:extLst>
      <p:ext uri="{BB962C8B-B14F-4D97-AF65-F5344CB8AC3E}">
        <p14:creationId xmlns:p14="http://schemas.microsoft.com/office/powerpoint/2010/main" val="3101183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0C309-A2BB-445F-B2C0-AB3E06637154}" type="slidenum">
              <a:rPr lang="en-GB" smtClean="0"/>
              <a:pPr/>
              <a:t>27</a:t>
            </a:fld>
            <a:endParaRPr lang="en-GB"/>
          </a:p>
        </p:txBody>
      </p:sp>
    </p:spTree>
    <p:extLst>
      <p:ext uri="{BB962C8B-B14F-4D97-AF65-F5344CB8AC3E}">
        <p14:creationId xmlns:p14="http://schemas.microsoft.com/office/powerpoint/2010/main" val="4003129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stanfullheader.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29750"/>
            <a:ext cx="9144000" cy="1418004"/>
          </a:xfrm>
          <a:prstGeom prst="rect">
            <a:avLst/>
          </a:prstGeom>
        </p:spPr>
      </p:pic>
      <p:sp>
        <p:nvSpPr>
          <p:cNvPr id="4" name="Text Placeholder 4"/>
          <p:cNvSpPr>
            <a:spLocks noGrp="1"/>
          </p:cNvSpPr>
          <p:nvPr>
            <p:ph type="body" sz="quarter" idx="11" hasCustomPrompt="1"/>
          </p:nvPr>
        </p:nvSpPr>
        <p:spPr>
          <a:xfrm>
            <a:off x="1790947" y="252413"/>
            <a:ext cx="6992830" cy="692150"/>
          </a:xfrm>
        </p:spPr>
        <p:txBody>
          <a:bodyPr>
            <a:normAutofit/>
          </a:bodyPr>
          <a:lstStyle>
            <a:lvl1pPr marL="0" indent="0">
              <a:buNone/>
              <a:defRPr sz="3600">
                <a:solidFill>
                  <a:srgbClr val="FFFFFF"/>
                </a:solidFill>
                <a:latin typeface="Source Sans Pro"/>
                <a:cs typeface="Source Sans Pro"/>
              </a:defRPr>
            </a:lvl1pPr>
          </a:lstStyle>
          <a:p>
            <a:pPr lvl="0"/>
            <a:r>
              <a:rPr lang="en-GB"/>
              <a:t>Click to edit Master title styles</a:t>
            </a:r>
          </a:p>
        </p:txBody>
      </p:sp>
      <p:sp>
        <p:nvSpPr>
          <p:cNvPr id="3" name="Text Placeholder 2"/>
          <p:cNvSpPr>
            <a:spLocks noGrp="1"/>
          </p:cNvSpPr>
          <p:nvPr>
            <p:ph type="body" sz="quarter" idx="12" hasCustomPrompt="1"/>
          </p:nvPr>
        </p:nvSpPr>
        <p:spPr>
          <a:xfrm>
            <a:off x="1790947" y="944563"/>
            <a:ext cx="6992830" cy="603191"/>
          </a:xfrm>
        </p:spPr>
        <p:txBody>
          <a:bodyPr>
            <a:normAutofit/>
          </a:bodyPr>
          <a:lstStyle>
            <a:lvl1pPr marL="0" indent="0">
              <a:buNone/>
              <a:defRPr sz="2800">
                <a:solidFill>
                  <a:srgbClr val="66CCFF"/>
                </a:solidFill>
              </a:defRPr>
            </a:lvl1pPr>
            <a:lvl2pPr marL="457200" indent="0" algn="l">
              <a:buNone/>
              <a:defRPr>
                <a:solidFill>
                  <a:srgbClr val="66CCFF"/>
                </a:solidFill>
              </a:defRPr>
            </a:lvl2pPr>
          </a:lstStyle>
          <a:p>
            <a:pPr lvl="0"/>
            <a:r>
              <a:rPr lang="en-GB"/>
              <a:t>Second level</a:t>
            </a:r>
          </a:p>
        </p:txBody>
      </p:sp>
      <p:pic>
        <p:nvPicPr>
          <p:cNvPr id="5" name="Picture 4">
            <a:extLst>
              <a:ext uri="{FF2B5EF4-FFF2-40B4-BE49-F238E27FC236}">
                <a16:creationId xmlns:a16="http://schemas.microsoft.com/office/drawing/2014/main" id="{123ECEA8-2E6A-5649-96F3-5EB14605AE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80092" y="5280575"/>
            <a:ext cx="1348656" cy="1318962"/>
          </a:xfrm>
          <a:prstGeom prst="rect">
            <a:avLst/>
          </a:prstGeom>
        </p:spPr>
      </p:pic>
    </p:spTree>
    <p:extLst>
      <p:ext uri="{BB962C8B-B14F-4D97-AF65-F5344CB8AC3E}">
        <p14:creationId xmlns:p14="http://schemas.microsoft.com/office/powerpoint/2010/main" val="115276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p:cNvSpPr/>
          <p:nvPr userDrawn="1"/>
        </p:nvSpPr>
        <p:spPr>
          <a:xfrm>
            <a:off x="0" y="0"/>
            <a:ext cx="9144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userDrawn="1"/>
        </p:nvSpPr>
        <p:spPr>
          <a:xfrm>
            <a:off x="0" y="6602568"/>
            <a:ext cx="9144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13307"/>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66CCFF"/>
                </a:solidFill>
              </a:rPr>
              <a:t>NHS Education for Scotland</a:t>
            </a:r>
          </a:p>
        </p:txBody>
      </p:sp>
      <p:sp>
        <p:nvSpPr>
          <p:cNvPr id="3" name="Text Placeholder 2"/>
          <p:cNvSpPr>
            <a:spLocks noGrp="1"/>
          </p:cNvSpPr>
          <p:nvPr>
            <p:ph type="body" sz="quarter" idx="10"/>
          </p:nvPr>
        </p:nvSpPr>
        <p:spPr>
          <a:xfrm>
            <a:off x="765222" y="1798797"/>
            <a:ext cx="7684786" cy="4486261"/>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2" y="944563"/>
            <a:ext cx="7685041" cy="692150"/>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Tree>
    <p:extLst>
      <p:ext uri="{BB962C8B-B14F-4D97-AF65-F5344CB8AC3E}">
        <p14:creationId xmlns:p14="http://schemas.microsoft.com/office/powerpoint/2010/main" val="1567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0" y="0"/>
            <a:ext cx="9144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userDrawn="1"/>
        </p:nvSpPr>
        <p:spPr>
          <a:xfrm>
            <a:off x="0" y="6602568"/>
            <a:ext cx="9144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13307"/>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66CCFF"/>
                </a:solidFill>
              </a:rPr>
              <a:t>NHS Education for Scotland</a:t>
            </a:r>
          </a:p>
        </p:txBody>
      </p:sp>
      <p:sp>
        <p:nvSpPr>
          <p:cNvPr id="3" name="Text Placeholder 2"/>
          <p:cNvSpPr>
            <a:spLocks noGrp="1"/>
          </p:cNvSpPr>
          <p:nvPr>
            <p:ph type="body" sz="quarter" idx="10"/>
          </p:nvPr>
        </p:nvSpPr>
        <p:spPr>
          <a:xfrm>
            <a:off x="765222" y="1798797"/>
            <a:ext cx="3638877" cy="4486261"/>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2" y="944563"/>
            <a:ext cx="7685041" cy="692150"/>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Picture Placeholder 3"/>
          <p:cNvSpPr>
            <a:spLocks noGrp="1"/>
          </p:cNvSpPr>
          <p:nvPr>
            <p:ph type="pic" sz="quarter" idx="12"/>
          </p:nvPr>
        </p:nvSpPr>
        <p:spPr>
          <a:xfrm>
            <a:off x="4551363" y="1798638"/>
            <a:ext cx="3898900" cy="4486275"/>
          </a:xfrm>
        </p:spPr>
        <p:txBody>
          <a:bodyPr/>
          <a:lstStyle>
            <a:lvl1pPr>
              <a:defRPr>
                <a:solidFill>
                  <a:srgbClr val="17375E"/>
                </a:solidFill>
              </a:defRPr>
            </a:lvl1pPr>
          </a:lstStyle>
          <a:p>
            <a:endParaRPr lang="en-US"/>
          </a:p>
        </p:txBody>
      </p:sp>
    </p:spTree>
    <p:extLst>
      <p:ext uri="{BB962C8B-B14F-4D97-AF65-F5344CB8AC3E}">
        <p14:creationId xmlns:p14="http://schemas.microsoft.com/office/powerpoint/2010/main" val="41887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0"/>
            <a:ext cx="9144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p:cNvSpPr/>
          <p:nvPr userDrawn="1"/>
        </p:nvSpPr>
        <p:spPr>
          <a:xfrm>
            <a:off x="0" y="6602568"/>
            <a:ext cx="9144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13307"/>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66CCFF"/>
                </a:solidFill>
              </a:rPr>
              <a:t>NHS Education for Scotland</a:t>
            </a:r>
          </a:p>
        </p:txBody>
      </p:sp>
      <p:sp>
        <p:nvSpPr>
          <p:cNvPr id="5" name="Text Placeholder 4"/>
          <p:cNvSpPr>
            <a:spLocks noGrp="1"/>
          </p:cNvSpPr>
          <p:nvPr>
            <p:ph type="body" sz="quarter" idx="11" hasCustomPrompt="1"/>
          </p:nvPr>
        </p:nvSpPr>
        <p:spPr>
          <a:xfrm>
            <a:off x="765222" y="944563"/>
            <a:ext cx="7685041" cy="692150"/>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Chart Placeholder 3"/>
          <p:cNvSpPr>
            <a:spLocks noGrp="1"/>
          </p:cNvSpPr>
          <p:nvPr>
            <p:ph type="chart" sz="quarter" idx="12"/>
          </p:nvPr>
        </p:nvSpPr>
        <p:spPr>
          <a:xfrm>
            <a:off x="765175" y="1806575"/>
            <a:ext cx="3728471" cy="4446588"/>
          </a:xfrm>
        </p:spPr>
        <p:txBody>
          <a:bodyPr/>
          <a:lstStyle>
            <a:lvl1pPr>
              <a:defRPr>
                <a:solidFill>
                  <a:srgbClr val="17375E"/>
                </a:solidFill>
              </a:defRPr>
            </a:lvl1pPr>
          </a:lstStyle>
          <a:p>
            <a:endParaRPr lang="en-US"/>
          </a:p>
        </p:txBody>
      </p:sp>
      <p:sp>
        <p:nvSpPr>
          <p:cNvPr id="11" name="Text Placeholder 10"/>
          <p:cNvSpPr>
            <a:spLocks noGrp="1"/>
          </p:cNvSpPr>
          <p:nvPr>
            <p:ph type="body" sz="quarter" idx="13"/>
          </p:nvPr>
        </p:nvSpPr>
        <p:spPr>
          <a:xfrm>
            <a:off x="4680881" y="1806575"/>
            <a:ext cx="3769382" cy="444658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827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0"/>
            <a:ext cx="9144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userDrawn="1"/>
        </p:nvSpPr>
        <p:spPr>
          <a:xfrm>
            <a:off x="0" y="6602568"/>
            <a:ext cx="9144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13307"/>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66CCFF"/>
                </a:solidFill>
              </a:rPr>
              <a:t>NHS Education for Scotland</a:t>
            </a:r>
          </a:p>
        </p:txBody>
      </p:sp>
    </p:spTree>
    <p:extLst>
      <p:ext uri="{BB962C8B-B14F-4D97-AF65-F5344CB8AC3E}">
        <p14:creationId xmlns:p14="http://schemas.microsoft.com/office/powerpoint/2010/main" val="155482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descr="stanbackcover.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userDrawn="1"/>
        </p:nvSpPr>
        <p:spPr>
          <a:xfrm>
            <a:off x="358219" y="3808429"/>
            <a:ext cx="3271101" cy="1611983"/>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tanbackcover.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28809" y="3990730"/>
            <a:ext cx="2166426" cy="1364566"/>
          </a:xfrm>
          <a:prstGeom prst="rect">
            <a:avLst/>
          </a:prstGeom>
        </p:spPr>
      </p:pic>
      <p:pic>
        <p:nvPicPr>
          <p:cNvPr id="6" name="Picture 5">
            <a:extLst>
              <a:ext uri="{FF2B5EF4-FFF2-40B4-BE49-F238E27FC236}">
                <a16:creationId xmlns:a16="http://schemas.microsoft.com/office/drawing/2014/main" id="{49A2D2B0-073D-6C40-A439-781832FF55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5882" y="3953022"/>
            <a:ext cx="2821332" cy="1364566"/>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73017" y="5517870"/>
            <a:ext cx="8256204" cy="737472"/>
          </a:xfrm>
          <a:prstGeom prst="rect">
            <a:avLst/>
          </a:prstGeom>
        </p:spPr>
      </p:pic>
    </p:spTree>
    <p:extLst>
      <p:ext uri="{BB962C8B-B14F-4D97-AF65-F5344CB8AC3E}">
        <p14:creationId xmlns:p14="http://schemas.microsoft.com/office/powerpoint/2010/main" val="3472047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t>7/19/2018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a:p>
        </p:txBody>
      </p:sp>
    </p:spTree>
    <p:extLst>
      <p:ext uri="{BB962C8B-B14F-4D97-AF65-F5344CB8AC3E}">
        <p14:creationId xmlns:p14="http://schemas.microsoft.com/office/powerpoint/2010/main" val="347484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chrane.org/"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mj.com/content/vol316/issue7125/images/large/b63222.jpe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radeworkinggroup.org/" TargetMode="External"/><Relationship Id="rId2" Type="http://schemas.openxmlformats.org/officeDocument/2006/relationships/hyperlink" Target="http://www.sign.ac.uk/methodology/checklist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notesSlide" Target="../notesSlides/notesSlide3.xml"/><Relationship Id="rId16" Type="http://schemas.openxmlformats.org/officeDocument/2006/relationships/image" Target="../media/image23.jpeg"/><Relationship Id="rId20"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8.jpe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7.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6.jpeg"/><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hyperlink" Target="http://www.cochrane.org/" TargetMode="External"/><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1"/>
          </p:nvPr>
        </p:nvSpPr>
        <p:spPr>
          <a:xfrm>
            <a:off x="1879724" y="3759091"/>
            <a:ext cx="6992830" cy="1425467"/>
          </a:xfrm>
        </p:spPr>
        <p:txBody>
          <a:bodyPr>
            <a:normAutofit/>
          </a:bodyPr>
          <a:lstStyle/>
          <a:p>
            <a:r>
              <a:rPr lang="en-GB" sz="3200" dirty="0">
                <a:solidFill>
                  <a:srgbClr val="002060"/>
                </a:solidFill>
                <a:latin typeface="Source Sans Pro Semibold" panose="020B0603030403020204" pitchFamily="34" charset="0"/>
                <a:ea typeface="Segoe UI" pitchFamily="34" charset="0"/>
                <a:cs typeface="Segoe UI" pitchFamily="34" charset="0"/>
              </a:rPr>
              <a:t>Dr Samantha Rutherford</a:t>
            </a:r>
          </a:p>
          <a:p>
            <a:r>
              <a:rPr lang="en-GB" sz="2800" dirty="0">
                <a:solidFill>
                  <a:srgbClr val="002060"/>
                </a:solidFill>
                <a:latin typeface="Source Sans Pro" panose="020B0503030403020204" pitchFamily="34" charset="0"/>
                <a:ea typeface="Segoe UI" pitchFamily="34" charset="0"/>
                <a:cs typeface="Segoe UI" pitchFamily="34" charset="0"/>
              </a:rPr>
              <a:t>Research and Development Manager </a:t>
            </a:r>
          </a:p>
        </p:txBody>
      </p:sp>
      <p:sp>
        <p:nvSpPr>
          <p:cNvPr id="2" name="Title 1"/>
          <p:cNvSpPr>
            <a:spLocks noGrp="1"/>
          </p:cNvSpPr>
          <p:nvPr>
            <p:ph type="ctrTitle" idx="4294967295"/>
          </p:nvPr>
        </p:nvSpPr>
        <p:spPr>
          <a:xfrm>
            <a:off x="230588" y="2289066"/>
            <a:ext cx="7772400" cy="1470025"/>
          </a:xfrm>
        </p:spPr>
        <p:txBody>
          <a:bodyPr/>
          <a:lstStyle/>
          <a:p>
            <a:r>
              <a:rPr lang="en-GB" dirty="0">
                <a:latin typeface="Source Sans Pro Black" panose="020B0803030403020204" pitchFamily="34" charset="0"/>
                <a:ea typeface="Segoe UI" pitchFamily="34" charset="0"/>
                <a:cs typeface="Segoe UI" pitchFamily="34" charset="0"/>
              </a:rPr>
              <a:t>Critical Appraisal</a:t>
            </a:r>
            <a:endParaRPr lang="en-US" dirty="0">
              <a:latin typeface="Source Sans Pro Black" panose="020B0803030403020204" pitchFamily="34" charset="0"/>
              <a:ea typeface="Segoe UI" pitchFamily="34" charset="0"/>
              <a:cs typeface="Segoe UI" pitchFamily="34" charset="0"/>
            </a:endParaRPr>
          </a:p>
        </p:txBody>
      </p:sp>
      <p:pic>
        <p:nvPicPr>
          <p:cNvPr id="6" name="Picture 5">
            <a:extLst>
              <a:ext uri="{FF2B5EF4-FFF2-40B4-BE49-F238E27FC236}">
                <a16:creationId xmlns:a16="http://schemas.microsoft.com/office/drawing/2014/main" id="{3D678931-AE0F-4AAB-BB1C-43146E53DA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464" y="5618978"/>
            <a:ext cx="4850295" cy="1110382"/>
          </a:xfrm>
          <a:prstGeom prst="rect">
            <a:avLst/>
          </a:prstGeom>
        </p:spPr>
      </p:pic>
    </p:spTree>
    <p:extLst>
      <p:ext uri="{BB962C8B-B14F-4D97-AF65-F5344CB8AC3E}">
        <p14:creationId xmlns:p14="http://schemas.microsoft.com/office/powerpoint/2010/main" val="382168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a:spcAft>
                <a:spcPts val="2400"/>
              </a:spcAft>
            </a:pPr>
            <a:r>
              <a:rPr lang="en-GB" dirty="0">
                <a:latin typeface="Source Sans Pro" panose="020B0503030403020204" pitchFamily="34" charset="0"/>
                <a:ea typeface="Segoe UI" pitchFamily="34" charset="0"/>
                <a:cs typeface="Segoe UI" pitchFamily="34" charset="0"/>
              </a:rPr>
              <a:t>Is the study design appropriate?</a:t>
            </a:r>
          </a:p>
          <a:p>
            <a:pPr>
              <a:spcAft>
                <a:spcPts val="2400"/>
              </a:spcAft>
            </a:pPr>
            <a:r>
              <a:rPr lang="en-GB" dirty="0">
                <a:latin typeface="Source Sans Pro" panose="020B0503030403020204" pitchFamily="34" charset="0"/>
                <a:ea typeface="Segoe UI" pitchFamily="34" charset="0"/>
                <a:cs typeface="Segoe UI" pitchFamily="34" charset="0"/>
              </a:rPr>
              <a:t>How well was the study conducted?</a:t>
            </a:r>
          </a:p>
          <a:p>
            <a:pPr>
              <a:spcAft>
                <a:spcPts val="2400"/>
              </a:spcAft>
            </a:pPr>
            <a:r>
              <a:rPr lang="en-GB" dirty="0">
                <a:latin typeface="Source Sans Pro" panose="020B0503030403020204" pitchFamily="34" charset="0"/>
                <a:ea typeface="Segoe UI" pitchFamily="34" charset="0"/>
                <a:cs typeface="Segoe UI" pitchFamily="34" charset="0"/>
              </a:rPr>
              <a:t>What are the results?</a:t>
            </a:r>
          </a:p>
          <a:p>
            <a:pPr>
              <a:spcAft>
                <a:spcPts val="2400"/>
              </a:spcAft>
            </a:pPr>
            <a:r>
              <a:rPr lang="en-GB" dirty="0">
                <a:latin typeface="Source Sans Pro" panose="020B0503030403020204" pitchFamily="34" charset="0"/>
                <a:ea typeface="Segoe UI" pitchFamily="34" charset="0"/>
                <a:cs typeface="Segoe UI" pitchFamily="34" charset="0"/>
              </a:rPr>
              <a:t>Are the results relevant to your clinical practice?</a:t>
            </a:r>
          </a:p>
        </p:txBody>
      </p:sp>
      <p:sp>
        <p:nvSpPr>
          <p:cNvPr id="4" name="Text Placeholder 3">
            <a:extLst>
              <a:ext uri="{FF2B5EF4-FFF2-40B4-BE49-F238E27FC236}">
                <a16:creationId xmlns:a16="http://schemas.microsoft.com/office/drawing/2014/main" id="{C061B964-4C66-467A-A37E-0CDDF6C21A37}"/>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Issues to consider</a:t>
            </a:r>
            <a:endParaRPr lang="en-GB" b="1" dirty="0"/>
          </a:p>
        </p:txBody>
      </p:sp>
    </p:spTree>
    <p:extLst>
      <p:ext uri="{BB962C8B-B14F-4D97-AF65-F5344CB8AC3E}">
        <p14:creationId xmlns:p14="http://schemas.microsoft.com/office/powerpoint/2010/main" val="1956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GB" dirty="0">
                <a:latin typeface="Source Sans Pro" panose="020B0503030403020204" pitchFamily="34" charset="0"/>
                <a:ea typeface="Segoe UI" pitchFamily="34" charset="0"/>
                <a:cs typeface="Segoe UI" pitchFamily="34" charset="0"/>
              </a:rPr>
              <a:t>Study design can be observational or experimental:</a:t>
            </a:r>
          </a:p>
        </p:txBody>
      </p:sp>
      <p:sp>
        <p:nvSpPr>
          <p:cNvPr id="4" name="Text Placeholder 3">
            <a:extLst>
              <a:ext uri="{FF2B5EF4-FFF2-40B4-BE49-F238E27FC236}">
                <a16:creationId xmlns:a16="http://schemas.microsoft.com/office/drawing/2014/main" id="{34E61F72-8902-4E67-8DE8-03976CFEB591}"/>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Study design</a:t>
            </a:r>
            <a:endParaRPr lang="en-GB" b="1" dirty="0"/>
          </a:p>
        </p:txBody>
      </p:sp>
      <p:graphicFrame>
        <p:nvGraphicFramePr>
          <p:cNvPr id="5" name="Table 4"/>
          <p:cNvGraphicFramePr>
            <a:graphicFrameLocks noGrp="1"/>
          </p:cNvGraphicFramePr>
          <p:nvPr>
            <p:extLst>
              <p:ext uri="{D42A27DB-BD31-4B8C-83A1-F6EECF244321}">
                <p14:modId xmlns:p14="http://schemas.microsoft.com/office/powerpoint/2010/main" val="3578320836"/>
              </p:ext>
            </p:extLst>
          </p:nvPr>
        </p:nvGraphicFramePr>
        <p:xfrm>
          <a:off x="1269649" y="3200139"/>
          <a:ext cx="6675932" cy="2785548"/>
        </p:xfrm>
        <a:graphic>
          <a:graphicData uri="http://schemas.openxmlformats.org/drawingml/2006/table">
            <a:tbl>
              <a:tblPr firstRow="1" bandRow="1">
                <a:tableStyleId>{5C22544A-7EE6-4342-B048-85BDC9FD1C3A}</a:tableStyleId>
              </a:tblPr>
              <a:tblGrid>
                <a:gridCol w="3337966">
                  <a:extLst>
                    <a:ext uri="{9D8B030D-6E8A-4147-A177-3AD203B41FA5}">
                      <a16:colId xmlns:a16="http://schemas.microsoft.com/office/drawing/2014/main" val="20000"/>
                    </a:ext>
                  </a:extLst>
                </a:gridCol>
                <a:gridCol w="3337966">
                  <a:extLst>
                    <a:ext uri="{9D8B030D-6E8A-4147-A177-3AD203B41FA5}">
                      <a16:colId xmlns:a16="http://schemas.microsoft.com/office/drawing/2014/main" val="20001"/>
                    </a:ext>
                  </a:extLst>
                </a:gridCol>
              </a:tblGrid>
              <a:tr h="464258">
                <a:tc>
                  <a:txBody>
                    <a:bodyPr/>
                    <a:lstStyle/>
                    <a:p>
                      <a:pPr algn="ctr"/>
                      <a:r>
                        <a:rPr lang="en-GB" sz="2400" dirty="0">
                          <a:latin typeface="Source Sans Pro" panose="020B0503030403020204" pitchFamily="34" charset="0"/>
                          <a:ea typeface="Segoe UI" pitchFamily="34" charset="0"/>
                          <a:cs typeface="Segoe UI" pitchFamily="34" charset="0"/>
                        </a:rPr>
                        <a:t>Observational</a:t>
                      </a:r>
                    </a:p>
                  </a:txBody>
                  <a:tcPr/>
                </a:tc>
                <a:tc>
                  <a:txBody>
                    <a:bodyPr/>
                    <a:lstStyle/>
                    <a:p>
                      <a:pPr algn="ctr"/>
                      <a:r>
                        <a:rPr lang="en-GB" sz="2400" dirty="0">
                          <a:latin typeface="Source Sans Pro" panose="020B0503030403020204" pitchFamily="34" charset="0"/>
                          <a:ea typeface="Segoe UI" pitchFamily="34" charset="0"/>
                          <a:cs typeface="Segoe UI" pitchFamily="34" charset="0"/>
                        </a:rPr>
                        <a:t>Experimental</a:t>
                      </a:r>
                    </a:p>
                  </a:txBody>
                  <a:tcPr/>
                </a:tc>
                <a:extLst>
                  <a:ext uri="{0D108BD9-81ED-4DB2-BD59-A6C34878D82A}">
                    <a16:rowId xmlns:a16="http://schemas.microsoft.com/office/drawing/2014/main" val="10000"/>
                  </a:ext>
                </a:extLst>
              </a:tr>
              <a:tr h="464258">
                <a:tc>
                  <a:txBody>
                    <a:bodyPr/>
                    <a:lstStyle/>
                    <a:p>
                      <a:pPr algn="ctr"/>
                      <a:r>
                        <a:rPr lang="en-GB" sz="2400" dirty="0">
                          <a:latin typeface="Source Sans Pro" panose="020B0503030403020204" pitchFamily="34" charset="0"/>
                          <a:ea typeface="Segoe UI" pitchFamily="34" charset="0"/>
                          <a:cs typeface="Segoe UI" pitchFamily="34" charset="0"/>
                        </a:rPr>
                        <a:t>Case</a:t>
                      </a:r>
                      <a:r>
                        <a:rPr lang="en-GB" sz="2400" baseline="0" dirty="0">
                          <a:latin typeface="Source Sans Pro" panose="020B0503030403020204" pitchFamily="34" charset="0"/>
                          <a:ea typeface="Segoe UI" pitchFamily="34" charset="0"/>
                          <a:cs typeface="Segoe UI" pitchFamily="34" charset="0"/>
                        </a:rPr>
                        <a:t> reports</a:t>
                      </a:r>
                      <a:endParaRPr lang="en-GB" sz="2400" dirty="0">
                        <a:latin typeface="Source Sans Pro" panose="020B0503030403020204" pitchFamily="34" charset="0"/>
                        <a:ea typeface="Segoe UI" pitchFamily="34" charset="0"/>
                        <a:cs typeface="Segoe UI" pitchFamily="34" charset="0"/>
                      </a:endParaRPr>
                    </a:p>
                  </a:txBody>
                  <a:tcPr/>
                </a:tc>
                <a:tc>
                  <a:txBody>
                    <a:bodyPr/>
                    <a:lstStyle/>
                    <a:p>
                      <a:pPr algn="ctr"/>
                      <a:r>
                        <a:rPr lang="en-GB" sz="2400" dirty="0">
                          <a:latin typeface="Source Sans Pro" panose="020B0503030403020204" pitchFamily="34" charset="0"/>
                          <a:ea typeface="Segoe UI" pitchFamily="34" charset="0"/>
                          <a:cs typeface="Segoe UI" pitchFamily="34" charset="0"/>
                        </a:rPr>
                        <a:t>Intervention study</a:t>
                      </a:r>
                    </a:p>
                  </a:txBody>
                  <a:tcPr/>
                </a:tc>
                <a:extLst>
                  <a:ext uri="{0D108BD9-81ED-4DB2-BD59-A6C34878D82A}">
                    <a16:rowId xmlns:a16="http://schemas.microsoft.com/office/drawing/2014/main" val="10001"/>
                  </a:ext>
                </a:extLst>
              </a:tr>
              <a:tr h="464258">
                <a:tc>
                  <a:txBody>
                    <a:bodyPr/>
                    <a:lstStyle/>
                    <a:p>
                      <a:pPr algn="ctr"/>
                      <a:r>
                        <a:rPr lang="en-GB" sz="2400" dirty="0">
                          <a:latin typeface="Source Sans Pro" panose="020B0503030403020204" pitchFamily="34" charset="0"/>
                          <a:ea typeface="Segoe UI" pitchFamily="34" charset="0"/>
                          <a:cs typeface="Segoe UI" pitchFamily="34" charset="0"/>
                        </a:rPr>
                        <a:t>Case series</a:t>
                      </a:r>
                    </a:p>
                  </a:txBody>
                  <a:tcPr/>
                </a:tc>
                <a:tc>
                  <a:txBody>
                    <a:bodyPr/>
                    <a:lstStyle/>
                    <a:p>
                      <a:pPr algn="ctr"/>
                      <a:r>
                        <a:rPr lang="en-GB" sz="2400" dirty="0">
                          <a:latin typeface="Source Sans Pro" panose="020B0503030403020204" pitchFamily="34" charset="0"/>
                          <a:ea typeface="Segoe UI" pitchFamily="34" charset="0"/>
                          <a:cs typeface="Segoe UI" pitchFamily="34" charset="0"/>
                        </a:rPr>
                        <a:t>Clinical</a:t>
                      </a:r>
                      <a:r>
                        <a:rPr lang="en-GB" sz="2400" baseline="0" dirty="0">
                          <a:latin typeface="Source Sans Pro" panose="020B0503030403020204" pitchFamily="34" charset="0"/>
                          <a:ea typeface="Segoe UI" pitchFamily="34" charset="0"/>
                          <a:cs typeface="Segoe UI" pitchFamily="34" charset="0"/>
                        </a:rPr>
                        <a:t> trials</a:t>
                      </a:r>
                      <a:endParaRPr lang="en-GB" sz="2400" dirty="0">
                        <a:latin typeface="Source Sans Pro" panose="020B0503030403020204" pitchFamily="34" charset="0"/>
                        <a:ea typeface="Segoe UI" pitchFamily="34" charset="0"/>
                        <a:cs typeface="Segoe UI" pitchFamily="34" charset="0"/>
                      </a:endParaRPr>
                    </a:p>
                  </a:txBody>
                  <a:tcPr/>
                </a:tc>
                <a:extLst>
                  <a:ext uri="{0D108BD9-81ED-4DB2-BD59-A6C34878D82A}">
                    <a16:rowId xmlns:a16="http://schemas.microsoft.com/office/drawing/2014/main" val="10002"/>
                  </a:ext>
                </a:extLst>
              </a:tr>
              <a:tr h="464258">
                <a:tc>
                  <a:txBody>
                    <a:bodyPr/>
                    <a:lstStyle/>
                    <a:p>
                      <a:pPr algn="ctr"/>
                      <a:r>
                        <a:rPr lang="en-GB" sz="2400" dirty="0">
                          <a:latin typeface="Source Sans Pro" panose="020B0503030403020204" pitchFamily="34" charset="0"/>
                          <a:ea typeface="Segoe UI" pitchFamily="34" charset="0"/>
                          <a:cs typeface="Segoe UI" pitchFamily="34" charset="0"/>
                        </a:rPr>
                        <a:t>Cross-sectional surveys</a:t>
                      </a:r>
                    </a:p>
                  </a:txBody>
                  <a:tcPr/>
                </a:tc>
                <a:tc>
                  <a:txBody>
                    <a:bodyPr/>
                    <a:lstStyle/>
                    <a:p>
                      <a:pPr algn="ctr"/>
                      <a:endParaRPr lang="en-GB" sz="2400" dirty="0">
                        <a:latin typeface="Source Sans Pro" panose="020B0503030403020204" pitchFamily="34" charset="0"/>
                        <a:ea typeface="Segoe UI" pitchFamily="34" charset="0"/>
                        <a:cs typeface="Segoe UI" pitchFamily="34" charset="0"/>
                      </a:endParaRPr>
                    </a:p>
                  </a:txBody>
                  <a:tcPr/>
                </a:tc>
                <a:extLst>
                  <a:ext uri="{0D108BD9-81ED-4DB2-BD59-A6C34878D82A}">
                    <a16:rowId xmlns:a16="http://schemas.microsoft.com/office/drawing/2014/main" val="10003"/>
                  </a:ext>
                </a:extLst>
              </a:tr>
              <a:tr h="464258">
                <a:tc>
                  <a:txBody>
                    <a:bodyPr/>
                    <a:lstStyle/>
                    <a:p>
                      <a:pPr algn="ctr"/>
                      <a:r>
                        <a:rPr lang="en-GB" sz="2400" dirty="0">
                          <a:latin typeface="Source Sans Pro" panose="020B0503030403020204" pitchFamily="34" charset="0"/>
                          <a:ea typeface="Segoe UI" pitchFamily="34" charset="0"/>
                          <a:cs typeface="Segoe UI" pitchFamily="34" charset="0"/>
                        </a:rPr>
                        <a:t>Case control</a:t>
                      </a:r>
                    </a:p>
                  </a:txBody>
                  <a:tcPr/>
                </a:tc>
                <a:tc>
                  <a:txBody>
                    <a:bodyPr/>
                    <a:lstStyle/>
                    <a:p>
                      <a:pPr algn="ctr"/>
                      <a:endParaRPr lang="en-GB" sz="2400" dirty="0">
                        <a:latin typeface="Source Sans Pro" panose="020B0503030403020204" pitchFamily="34" charset="0"/>
                        <a:ea typeface="Segoe UI" pitchFamily="34" charset="0"/>
                        <a:cs typeface="Segoe UI" pitchFamily="34" charset="0"/>
                      </a:endParaRPr>
                    </a:p>
                  </a:txBody>
                  <a:tcPr/>
                </a:tc>
                <a:extLst>
                  <a:ext uri="{0D108BD9-81ED-4DB2-BD59-A6C34878D82A}">
                    <a16:rowId xmlns:a16="http://schemas.microsoft.com/office/drawing/2014/main" val="10004"/>
                  </a:ext>
                </a:extLst>
              </a:tr>
              <a:tr h="464258">
                <a:tc>
                  <a:txBody>
                    <a:bodyPr/>
                    <a:lstStyle/>
                    <a:p>
                      <a:pPr algn="ctr"/>
                      <a:r>
                        <a:rPr lang="en-GB" sz="2400" dirty="0">
                          <a:latin typeface="Source Sans Pro" panose="020B0503030403020204" pitchFamily="34" charset="0"/>
                          <a:ea typeface="Segoe UI" pitchFamily="34" charset="0"/>
                          <a:cs typeface="Segoe UI" pitchFamily="34" charset="0"/>
                        </a:rPr>
                        <a:t>Cohort</a:t>
                      </a:r>
                    </a:p>
                  </a:txBody>
                  <a:tcPr/>
                </a:tc>
                <a:tc>
                  <a:txBody>
                    <a:bodyPr/>
                    <a:lstStyle/>
                    <a:p>
                      <a:pPr algn="ctr"/>
                      <a:endParaRPr lang="en-GB" sz="2400" dirty="0">
                        <a:latin typeface="Source Sans Pro" panose="020B0503030403020204" pitchFamily="34" charset="0"/>
                        <a:ea typeface="Segoe UI" pitchFamily="34" charset="0"/>
                        <a:cs typeface="Segoe UI"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7001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0E27FA-9DB8-454B-85F6-A744A2395053}"/>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Evidence hierarchy</a:t>
            </a:r>
            <a:endParaRPr lang="en-GB" b="1" dirty="0"/>
          </a:p>
        </p:txBody>
      </p:sp>
      <p:sp>
        <p:nvSpPr>
          <p:cNvPr id="16" name="TextBox 15"/>
          <p:cNvSpPr txBox="1"/>
          <p:nvPr/>
        </p:nvSpPr>
        <p:spPr>
          <a:xfrm>
            <a:off x="6846794" y="1928806"/>
            <a:ext cx="1897812" cy="369332"/>
          </a:xfrm>
          <a:prstGeom prst="rect">
            <a:avLst/>
          </a:prstGeom>
          <a:noFill/>
        </p:spPr>
        <p:txBody>
          <a:bodyPr wrap="square" rtlCol="0">
            <a:spAutoFit/>
          </a:bodyPr>
          <a:lstStyle/>
          <a:p>
            <a:r>
              <a:rPr lang="en-GB" b="1" dirty="0">
                <a:solidFill>
                  <a:schemeClr val="tx2">
                    <a:lumMod val="90000"/>
                    <a:lumOff val="10000"/>
                  </a:schemeClr>
                </a:solidFill>
              </a:rPr>
              <a:t>Cochrane Review</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r="14391"/>
          <a:stretch>
            <a:fillRect/>
          </a:stretch>
        </p:blipFill>
        <p:spPr bwMode="auto">
          <a:xfrm>
            <a:off x="2473007" y="2244402"/>
            <a:ext cx="4197985" cy="3831218"/>
          </a:xfrm>
          <a:prstGeom prst="rect">
            <a:avLst/>
          </a:prstGeom>
          <a:noFill/>
          <a:ln w="9525">
            <a:noFill/>
            <a:miter lim="800000"/>
            <a:headEnd/>
            <a:tailEnd/>
          </a:ln>
          <a:effectLst/>
        </p:spPr>
      </p:pic>
      <p:sp>
        <p:nvSpPr>
          <p:cNvPr id="8" name="TextBox 7"/>
          <p:cNvSpPr txBox="1"/>
          <p:nvPr/>
        </p:nvSpPr>
        <p:spPr>
          <a:xfrm>
            <a:off x="3779070" y="3440709"/>
            <a:ext cx="1614545" cy="523220"/>
          </a:xfrm>
          <a:prstGeom prst="rect">
            <a:avLst/>
          </a:prstGeom>
          <a:noFill/>
        </p:spPr>
        <p:txBody>
          <a:bodyPr wrap="square" rtlCol="0">
            <a:spAutoFit/>
          </a:bodyPr>
          <a:lstStyle/>
          <a:p>
            <a:pPr algn="ctr">
              <a:spcAft>
                <a:spcPts val="600"/>
              </a:spcAft>
            </a:pPr>
            <a:r>
              <a:rPr lang="en-GB" sz="1400" b="1" dirty="0">
                <a:solidFill>
                  <a:schemeClr val="bg1"/>
                </a:solidFill>
                <a:latin typeface="Segoe UI" pitchFamily="34" charset="0"/>
                <a:ea typeface="Segoe UI" pitchFamily="34" charset="0"/>
                <a:cs typeface="Segoe UI" pitchFamily="34" charset="0"/>
              </a:rPr>
              <a:t>Randomised</a:t>
            </a:r>
            <a:br>
              <a:rPr lang="en-GB" sz="1400" b="1" dirty="0">
                <a:solidFill>
                  <a:schemeClr val="bg1"/>
                </a:solidFill>
                <a:latin typeface="Segoe UI" pitchFamily="34" charset="0"/>
                <a:ea typeface="Segoe UI" pitchFamily="34" charset="0"/>
                <a:cs typeface="Segoe UI" pitchFamily="34" charset="0"/>
              </a:rPr>
            </a:br>
            <a:r>
              <a:rPr lang="en-GB" sz="1400" b="1" dirty="0">
                <a:solidFill>
                  <a:schemeClr val="bg1"/>
                </a:solidFill>
                <a:latin typeface="Segoe UI" pitchFamily="34" charset="0"/>
                <a:ea typeface="Segoe UI" pitchFamily="34" charset="0"/>
                <a:cs typeface="Segoe UI" pitchFamily="34" charset="0"/>
              </a:rPr>
              <a:t>controlled trials</a:t>
            </a:r>
          </a:p>
        </p:txBody>
      </p:sp>
      <p:sp>
        <p:nvSpPr>
          <p:cNvPr id="10" name="TextBox 9"/>
          <p:cNvSpPr txBox="1"/>
          <p:nvPr/>
        </p:nvSpPr>
        <p:spPr>
          <a:xfrm>
            <a:off x="3472038" y="5602817"/>
            <a:ext cx="2321854" cy="307777"/>
          </a:xfrm>
          <a:prstGeom prst="rect">
            <a:avLst/>
          </a:prstGeom>
          <a:noFill/>
        </p:spPr>
        <p:txBody>
          <a:bodyPr wrap="none" rtlCol="0">
            <a:spAutoFit/>
          </a:bodyPr>
          <a:lstStyle/>
          <a:p>
            <a:r>
              <a:rPr lang="en-GB" sz="1400" b="1" dirty="0">
                <a:solidFill>
                  <a:schemeClr val="bg1"/>
                </a:solidFill>
                <a:latin typeface="Segoe UI" pitchFamily="34" charset="0"/>
                <a:ea typeface="Segoe UI" pitchFamily="34" charset="0"/>
                <a:cs typeface="Segoe UI" pitchFamily="34" charset="0"/>
              </a:rPr>
              <a:t>Editorials, expert opinion</a:t>
            </a:r>
          </a:p>
        </p:txBody>
      </p:sp>
      <p:sp>
        <p:nvSpPr>
          <p:cNvPr id="11" name="TextBox 10"/>
          <p:cNvSpPr txBox="1"/>
          <p:nvPr/>
        </p:nvSpPr>
        <p:spPr>
          <a:xfrm>
            <a:off x="3498177" y="5081513"/>
            <a:ext cx="2217658" cy="307777"/>
          </a:xfrm>
          <a:prstGeom prst="rect">
            <a:avLst/>
          </a:prstGeom>
          <a:noFill/>
        </p:spPr>
        <p:txBody>
          <a:bodyPr wrap="none" rtlCol="0">
            <a:spAutoFit/>
          </a:bodyPr>
          <a:lstStyle/>
          <a:p>
            <a:r>
              <a:rPr lang="en-GB" sz="1400" b="1" dirty="0">
                <a:solidFill>
                  <a:schemeClr val="bg1"/>
                </a:solidFill>
                <a:latin typeface="Segoe UI" pitchFamily="34" charset="0"/>
                <a:ea typeface="Segoe UI" pitchFamily="34" charset="0"/>
                <a:cs typeface="Segoe UI" pitchFamily="34" charset="0"/>
              </a:rPr>
              <a:t>Case series, case reports</a:t>
            </a:r>
          </a:p>
        </p:txBody>
      </p:sp>
      <p:sp>
        <p:nvSpPr>
          <p:cNvPr id="12" name="TextBox 11"/>
          <p:cNvSpPr txBox="1"/>
          <p:nvPr/>
        </p:nvSpPr>
        <p:spPr>
          <a:xfrm>
            <a:off x="3654095" y="4607682"/>
            <a:ext cx="1894365" cy="307777"/>
          </a:xfrm>
          <a:prstGeom prst="rect">
            <a:avLst/>
          </a:prstGeom>
          <a:noFill/>
        </p:spPr>
        <p:txBody>
          <a:bodyPr wrap="none" rtlCol="0">
            <a:spAutoFit/>
          </a:bodyPr>
          <a:lstStyle/>
          <a:p>
            <a:r>
              <a:rPr lang="en-GB" sz="1400" b="1" dirty="0">
                <a:solidFill>
                  <a:schemeClr val="bg1"/>
                </a:solidFill>
                <a:latin typeface="Segoe UI" pitchFamily="34" charset="0"/>
                <a:ea typeface="Segoe UI" pitchFamily="34" charset="0"/>
                <a:cs typeface="Segoe UI" pitchFamily="34" charset="0"/>
              </a:rPr>
              <a:t>Case-control studies</a:t>
            </a:r>
          </a:p>
        </p:txBody>
      </p:sp>
      <p:sp>
        <p:nvSpPr>
          <p:cNvPr id="14" name="TextBox 13"/>
          <p:cNvSpPr txBox="1"/>
          <p:nvPr/>
        </p:nvSpPr>
        <p:spPr>
          <a:xfrm>
            <a:off x="3868278" y="4075888"/>
            <a:ext cx="1416157" cy="307777"/>
          </a:xfrm>
          <a:prstGeom prst="rect">
            <a:avLst/>
          </a:prstGeom>
          <a:noFill/>
        </p:spPr>
        <p:txBody>
          <a:bodyPr wrap="none" rtlCol="0">
            <a:spAutoFit/>
          </a:bodyPr>
          <a:lstStyle/>
          <a:p>
            <a:r>
              <a:rPr lang="en-GB" sz="1400" b="1" dirty="0">
                <a:solidFill>
                  <a:schemeClr val="bg1"/>
                </a:solidFill>
                <a:latin typeface="Segoe UI" pitchFamily="34" charset="0"/>
                <a:ea typeface="Segoe UI" pitchFamily="34" charset="0"/>
                <a:cs typeface="Segoe UI" pitchFamily="34" charset="0"/>
              </a:rPr>
              <a:t>Cohort studies</a:t>
            </a:r>
          </a:p>
        </p:txBody>
      </p:sp>
      <p:sp>
        <p:nvSpPr>
          <p:cNvPr id="18" name="TextBox 17"/>
          <p:cNvSpPr txBox="1"/>
          <p:nvPr/>
        </p:nvSpPr>
        <p:spPr>
          <a:xfrm>
            <a:off x="3959119" y="2948716"/>
            <a:ext cx="1206677" cy="523220"/>
          </a:xfrm>
          <a:prstGeom prst="rect">
            <a:avLst/>
          </a:prstGeom>
          <a:noFill/>
        </p:spPr>
        <p:txBody>
          <a:bodyPr wrap="none" rtlCol="0">
            <a:spAutoFit/>
          </a:bodyPr>
          <a:lstStyle/>
          <a:p>
            <a:pPr algn="ctr"/>
            <a:r>
              <a:rPr lang="en-GB" sz="1400" b="1" dirty="0">
                <a:solidFill>
                  <a:schemeClr val="bg1"/>
                </a:solidFill>
                <a:latin typeface="Segoe UI" pitchFamily="34" charset="0"/>
                <a:ea typeface="Segoe UI" pitchFamily="34" charset="0"/>
                <a:cs typeface="Segoe UI" pitchFamily="34" charset="0"/>
              </a:rPr>
              <a:t>Review</a:t>
            </a:r>
            <a:br>
              <a:rPr lang="en-GB" sz="1400" b="1" dirty="0">
                <a:solidFill>
                  <a:schemeClr val="bg1"/>
                </a:solidFill>
                <a:latin typeface="Segoe UI" pitchFamily="34" charset="0"/>
                <a:ea typeface="Segoe UI" pitchFamily="34" charset="0"/>
                <a:cs typeface="Segoe UI" pitchFamily="34" charset="0"/>
              </a:rPr>
            </a:br>
            <a:r>
              <a:rPr lang="en-GB" sz="1400" b="1" dirty="0">
                <a:solidFill>
                  <a:schemeClr val="bg1"/>
                </a:solidFill>
                <a:latin typeface="Segoe UI" pitchFamily="34" charset="0"/>
                <a:ea typeface="Segoe UI" pitchFamily="34" charset="0"/>
                <a:cs typeface="Segoe UI" pitchFamily="34" charset="0"/>
              </a:rPr>
              <a:t>(systematic)</a:t>
            </a:r>
          </a:p>
        </p:txBody>
      </p:sp>
      <p:pic>
        <p:nvPicPr>
          <p:cNvPr id="17" name="Picture 16" descr="Home">
            <a:hlinkClick r:id="rId3" tooltip="&quot;Home&quot;"/>
          </p:cNvPr>
          <p:cNvPicPr/>
          <p:nvPr/>
        </p:nvPicPr>
        <p:blipFill>
          <a:blip r:embed="rId4"/>
          <a:srcRect/>
          <a:stretch>
            <a:fillRect/>
          </a:stretch>
        </p:blipFill>
        <p:spPr bwMode="auto">
          <a:xfrm>
            <a:off x="6288657" y="1843279"/>
            <a:ext cx="540385" cy="540385"/>
          </a:xfrm>
          <a:prstGeom prst="rect">
            <a:avLst/>
          </a:prstGeom>
          <a:noFill/>
          <a:ln w="9525">
            <a:noFill/>
            <a:miter lim="800000"/>
            <a:headEnd/>
            <a:tailEnd/>
          </a:ln>
        </p:spPr>
      </p:pic>
      <p:cxnSp>
        <p:nvCxnSpPr>
          <p:cNvPr id="15" name="Straight Arrow Connector 14"/>
          <p:cNvCxnSpPr/>
          <p:nvPr/>
        </p:nvCxnSpPr>
        <p:spPr>
          <a:xfrm flipV="1">
            <a:off x="4873925" y="2203238"/>
            <a:ext cx="1362970" cy="436445"/>
          </a:xfrm>
          <a:prstGeom prst="straightConnector1">
            <a:avLst/>
          </a:prstGeom>
          <a:ln w="44450">
            <a:solidFill>
              <a:srgbClr val="CC00CC"/>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59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p:bldP spid="11" grpId="0"/>
      <p:bldP spid="12" grpId="0"/>
      <p:bldP spid="1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617B6E-09AA-4F2E-8DBB-B537F9B25D5D}"/>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Forest plots</a:t>
            </a:r>
            <a:endParaRPr lang="en-GB" b="1" dirty="0"/>
          </a:p>
        </p:txBody>
      </p:sp>
      <p:pic>
        <p:nvPicPr>
          <p:cNvPr id="5" name="Picture 2"/>
          <p:cNvPicPr>
            <a:picLocks noChangeAspect="1" noChangeArrowheads="1"/>
          </p:cNvPicPr>
          <p:nvPr/>
        </p:nvPicPr>
        <p:blipFill>
          <a:blip r:embed="rId3" cstate="print"/>
          <a:srcRect/>
          <a:stretch>
            <a:fillRect/>
          </a:stretch>
        </p:blipFill>
        <p:spPr bwMode="auto">
          <a:xfrm>
            <a:off x="1516614" y="1798797"/>
            <a:ext cx="6628880" cy="4584151"/>
          </a:xfrm>
          <a:prstGeom prst="rect">
            <a:avLst/>
          </a:prstGeom>
          <a:noFill/>
          <a:ln w="9525">
            <a:noFill/>
            <a:miter lim="800000"/>
            <a:headEnd/>
            <a:tailEnd/>
          </a:ln>
        </p:spPr>
      </p:pic>
      <p:cxnSp>
        <p:nvCxnSpPr>
          <p:cNvPr id="6" name="Straight Connector 5"/>
          <p:cNvCxnSpPr/>
          <p:nvPr/>
        </p:nvCxnSpPr>
        <p:spPr>
          <a:xfrm>
            <a:off x="8130504" y="1787208"/>
            <a:ext cx="0" cy="45365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ular Callout 6"/>
          <p:cNvSpPr/>
          <p:nvPr/>
        </p:nvSpPr>
        <p:spPr>
          <a:xfrm>
            <a:off x="6417302" y="1874206"/>
            <a:ext cx="1584176" cy="936104"/>
          </a:xfrm>
          <a:prstGeom prst="wedgeRectCallout">
            <a:avLst>
              <a:gd name="adj1" fmla="val -144494"/>
              <a:gd name="adj2" fmla="val 840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rPr>
              <a:t>Line of no treatment effect intersects CI</a:t>
            </a:r>
          </a:p>
        </p:txBody>
      </p:sp>
      <p:sp>
        <p:nvSpPr>
          <p:cNvPr id="8" name="Right Brace 7"/>
          <p:cNvSpPr/>
          <p:nvPr/>
        </p:nvSpPr>
        <p:spPr>
          <a:xfrm rot="5400000">
            <a:off x="5136086" y="2113507"/>
            <a:ext cx="445342" cy="2736422"/>
          </a:xfrm>
          <a:prstGeom prst="rightBrace">
            <a:avLst>
              <a:gd name="adj1" fmla="val 8333"/>
              <a:gd name="adj2" fmla="val 480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4377262" y="3512458"/>
            <a:ext cx="2088232" cy="338554"/>
          </a:xfrm>
          <a:prstGeom prst="rect">
            <a:avLst/>
          </a:prstGeom>
          <a:solidFill>
            <a:schemeClr val="bg1">
              <a:alpha val="50000"/>
            </a:schemeClr>
          </a:solidFill>
        </p:spPr>
        <p:txBody>
          <a:bodyPr wrap="square" rtlCol="0">
            <a:spAutoFit/>
          </a:bodyPr>
          <a:lstStyle/>
          <a:p>
            <a:r>
              <a:rPr lang="en-GB" sz="1600" dirty="0">
                <a:solidFill>
                  <a:srgbClr val="002060"/>
                </a:solidFill>
              </a:rPr>
              <a:t>Confidence interval</a:t>
            </a:r>
          </a:p>
        </p:txBody>
      </p:sp>
      <p:sp>
        <p:nvSpPr>
          <p:cNvPr id="10" name="TextBox 9"/>
          <p:cNvSpPr txBox="1"/>
          <p:nvPr/>
        </p:nvSpPr>
        <p:spPr>
          <a:xfrm>
            <a:off x="5985254" y="5762638"/>
            <a:ext cx="1944216" cy="369332"/>
          </a:xfrm>
          <a:prstGeom prst="rect">
            <a:avLst/>
          </a:prstGeom>
          <a:solidFill>
            <a:schemeClr val="bg1"/>
          </a:solidFill>
        </p:spPr>
        <p:txBody>
          <a:bodyPr wrap="square" rtlCol="0">
            <a:spAutoFit/>
          </a:bodyPr>
          <a:lstStyle/>
          <a:p>
            <a:r>
              <a:rPr lang="en-GB" dirty="0"/>
              <a:t>                                  </a:t>
            </a:r>
          </a:p>
        </p:txBody>
      </p:sp>
      <p:sp>
        <p:nvSpPr>
          <p:cNvPr id="11" name="Rectangular Callout 10"/>
          <p:cNvSpPr/>
          <p:nvPr/>
        </p:nvSpPr>
        <p:spPr>
          <a:xfrm>
            <a:off x="1808790" y="2018222"/>
            <a:ext cx="1584176" cy="432048"/>
          </a:xfrm>
          <a:prstGeom prst="wedgeRectCallout">
            <a:avLst>
              <a:gd name="adj1" fmla="val 74179"/>
              <a:gd name="adj2" fmla="val 1050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rPr>
              <a:t>Mean effect - OR</a:t>
            </a:r>
          </a:p>
        </p:txBody>
      </p:sp>
      <p:sp>
        <p:nvSpPr>
          <p:cNvPr id="12" name="TextBox 11"/>
          <p:cNvSpPr txBox="1"/>
          <p:nvPr/>
        </p:nvSpPr>
        <p:spPr>
          <a:xfrm>
            <a:off x="4257062" y="5834646"/>
            <a:ext cx="1296144" cy="338554"/>
          </a:xfrm>
          <a:prstGeom prst="rect">
            <a:avLst/>
          </a:prstGeom>
          <a:solidFill>
            <a:schemeClr val="bg1">
              <a:alpha val="50000"/>
            </a:schemeClr>
          </a:solidFill>
        </p:spPr>
        <p:txBody>
          <a:bodyPr wrap="square" rtlCol="0">
            <a:spAutoFit/>
          </a:bodyPr>
          <a:lstStyle/>
          <a:p>
            <a:r>
              <a:rPr lang="en-GB" sz="1600" dirty="0">
                <a:solidFill>
                  <a:srgbClr val="002060"/>
                </a:solidFill>
              </a:rPr>
              <a:t>ODDS RATIO</a:t>
            </a:r>
          </a:p>
        </p:txBody>
      </p:sp>
      <p:sp>
        <p:nvSpPr>
          <p:cNvPr id="13" name="Rectangular Callout 12"/>
          <p:cNvSpPr/>
          <p:nvPr/>
        </p:nvSpPr>
        <p:spPr>
          <a:xfrm>
            <a:off x="6165274" y="3810975"/>
            <a:ext cx="1584176" cy="936104"/>
          </a:xfrm>
          <a:prstGeom prst="wedgeRectCallout">
            <a:avLst>
              <a:gd name="adj1" fmla="val -144494"/>
              <a:gd name="adj2" fmla="val 840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rPr>
              <a:t>Pooled point estimate plus confidence intervals</a:t>
            </a:r>
          </a:p>
        </p:txBody>
      </p:sp>
    </p:spTree>
    <p:extLst>
      <p:ext uri="{BB962C8B-B14F-4D97-AF65-F5344CB8AC3E}">
        <p14:creationId xmlns:p14="http://schemas.microsoft.com/office/powerpoint/2010/main" val="3955660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CD4B-078A-46B7-80FB-9E12FDE97C5E}"/>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Why do an RCT?</a:t>
            </a:r>
            <a:endParaRPr lang="en-GB" b="1" dirty="0"/>
          </a:p>
        </p:txBody>
      </p:sp>
      <p:pic>
        <p:nvPicPr>
          <p:cNvPr id="4" name="Content Placeholder 3" descr=" ">
            <a:hlinkClick r:id="rId3"/>
          </p:cNvPr>
          <p:cNvPicPr>
            <a:picLocks noGrp="1" noChangeAspect="1" noChangeArrowheads="1"/>
          </p:cNvPicPr>
          <p:nvPr>
            <p:ph idx="4294967295"/>
          </p:nvPr>
        </p:nvPicPr>
        <p:blipFill>
          <a:blip r:embed="rId4" cstate="screen">
            <a:extLst>
              <a:ext uri="{28A0092B-C50C-407E-A947-70E740481C1C}">
                <a14:useLocalDpi xmlns:a14="http://schemas.microsoft.com/office/drawing/2010/main"/>
              </a:ext>
            </a:extLst>
          </a:blip>
          <a:srcRect t="1990"/>
          <a:stretch>
            <a:fillRect/>
          </a:stretch>
        </p:blipFill>
        <p:spPr bwMode="auto">
          <a:xfrm>
            <a:off x="3506891" y="1760743"/>
            <a:ext cx="5386387" cy="4427538"/>
          </a:xfrm>
          <a:prstGeom prst="rect">
            <a:avLst/>
          </a:prstGeom>
          <a:noFill/>
          <a:ln w="9525">
            <a:noFill/>
            <a:miter lim="800000"/>
            <a:headEnd/>
            <a:tailEnd/>
          </a:ln>
        </p:spPr>
      </p:pic>
      <p:sp>
        <p:nvSpPr>
          <p:cNvPr id="3" name="TextBox 2"/>
          <p:cNvSpPr txBox="1"/>
          <p:nvPr/>
        </p:nvSpPr>
        <p:spPr>
          <a:xfrm>
            <a:off x="71229" y="1760743"/>
            <a:ext cx="3435662" cy="4708981"/>
          </a:xfrm>
          <a:prstGeom prst="rect">
            <a:avLst/>
          </a:prstGeom>
          <a:noFill/>
        </p:spPr>
        <p:txBody>
          <a:bodyPr wrap="square" rtlCol="0">
            <a:spAutoFit/>
          </a:bodyPr>
          <a:lstStyle/>
          <a:p>
            <a:r>
              <a:rPr lang="en-GB" altLang="en-US" sz="2000" dirty="0">
                <a:latin typeface="Source Sans Pro" panose="020B0503030403020204" pitchFamily="34" charset="0"/>
                <a:ea typeface="Segoe UI" panose="020B0502040204020203" pitchFamily="34" charset="0"/>
                <a:cs typeface="Segoe UI" panose="020B0502040204020203" pitchFamily="34" charset="0"/>
              </a:rPr>
              <a:t>Observational studies (cohorts) have consistently shown that people who eat more fruit and vegetables , which are rich in B carotene have lower rates of cardiovascular disease and cancer. </a:t>
            </a:r>
          </a:p>
          <a:p>
            <a:endParaRPr lang="en-GB" altLang="en-US" sz="2000" dirty="0">
              <a:latin typeface="Source Sans Pro" panose="020B0503030403020204" pitchFamily="34" charset="0"/>
              <a:ea typeface="Segoe UI" panose="020B0502040204020203" pitchFamily="34" charset="0"/>
              <a:cs typeface="Segoe UI" panose="020B0502040204020203" pitchFamily="34" charset="0"/>
            </a:endParaRPr>
          </a:p>
          <a:p>
            <a:r>
              <a:rPr lang="en-GB" altLang="en-US" sz="2000" dirty="0">
                <a:latin typeface="Source Sans Pro" panose="020B0503030403020204" pitchFamily="34" charset="0"/>
                <a:ea typeface="Segoe UI" panose="020B0502040204020203" pitchFamily="34" charset="0"/>
                <a:cs typeface="Segoe UI" panose="020B0502040204020203" pitchFamily="34" charset="0"/>
              </a:rPr>
              <a:t>However, experimental studies (trials) to investigate the association between beta carotene intake and cardiovascular mortality tell a different story…</a:t>
            </a:r>
            <a:endParaRPr lang="en-GB" sz="2000" dirty="0">
              <a:latin typeface="Source Sans Pro" panose="020B0503030403020204"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2444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AC71A1-B890-4461-9CDC-C8404BCF8C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6590" y="636104"/>
            <a:ext cx="7919500" cy="5753796"/>
          </a:xfrm>
          <a:prstGeom prst="rect">
            <a:avLst/>
          </a:prstGeom>
        </p:spPr>
      </p:pic>
    </p:spTree>
    <p:extLst>
      <p:ext uri="{BB962C8B-B14F-4D97-AF65-F5344CB8AC3E}">
        <p14:creationId xmlns:p14="http://schemas.microsoft.com/office/powerpoint/2010/main" val="3927120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sz="quarter" idx="10"/>
          </p:nvPr>
        </p:nvSpPr>
        <p:spPr/>
        <p:txBody>
          <a:bodyPr>
            <a:normAutofit fontScale="85000" lnSpcReduction="10000"/>
          </a:bodyPr>
          <a:lstStyle/>
          <a:p>
            <a:pPr>
              <a:lnSpc>
                <a:spcPct val="80000"/>
              </a:lnSpc>
              <a:spcAft>
                <a:spcPts val="1200"/>
              </a:spcAft>
            </a:pPr>
            <a:r>
              <a:rPr lang="en-GB" dirty="0">
                <a:latin typeface="Source Sans Pro" panose="020B0503030403020204" pitchFamily="34" charset="0"/>
                <a:ea typeface="Segoe UI" pitchFamily="34" charset="0"/>
                <a:cs typeface="Segoe UI" pitchFamily="34" charset="0"/>
              </a:rPr>
              <a:t>Founded in 1993</a:t>
            </a:r>
          </a:p>
          <a:p>
            <a:pPr>
              <a:lnSpc>
                <a:spcPct val="110000"/>
              </a:lnSpc>
              <a:spcAft>
                <a:spcPts val="1200"/>
              </a:spcAft>
            </a:pPr>
            <a:r>
              <a:rPr lang="en-GB" dirty="0">
                <a:latin typeface="Source Sans Pro" panose="020B0503030403020204" pitchFamily="34" charset="0"/>
              </a:rPr>
              <a:t>International, non-profit making, independent</a:t>
            </a:r>
          </a:p>
          <a:p>
            <a:pPr>
              <a:lnSpc>
                <a:spcPct val="80000"/>
              </a:lnSpc>
              <a:spcAft>
                <a:spcPts val="1200"/>
              </a:spcAft>
            </a:pPr>
            <a:endParaRPr lang="en-GB" dirty="0">
              <a:latin typeface="Source Sans Pro" panose="020B0503030403020204" pitchFamily="34" charset="0"/>
              <a:ea typeface="Segoe UI" pitchFamily="34" charset="0"/>
              <a:cs typeface="Segoe UI" pitchFamily="34" charset="0"/>
            </a:endParaRPr>
          </a:p>
          <a:p>
            <a:pPr marL="0" indent="0">
              <a:lnSpc>
                <a:spcPct val="80000"/>
              </a:lnSpc>
              <a:spcAft>
                <a:spcPts val="1200"/>
              </a:spcAft>
              <a:buNone/>
            </a:pPr>
            <a:r>
              <a:rPr lang="en-GB" dirty="0">
                <a:latin typeface="Source Sans Pro" panose="020B0503030403020204" pitchFamily="34" charset="0"/>
                <a:ea typeface="Segoe UI" pitchFamily="34" charset="0"/>
                <a:cs typeface="Segoe UI" pitchFamily="34" charset="0"/>
              </a:rPr>
              <a:t>Vision:</a:t>
            </a:r>
          </a:p>
          <a:p>
            <a:pPr>
              <a:lnSpc>
                <a:spcPct val="110000"/>
              </a:lnSpc>
              <a:spcAft>
                <a:spcPts val="1200"/>
              </a:spcAft>
              <a:buNone/>
            </a:pPr>
            <a:r>
              <a:rPr lang="en-GB" dirty="0">
                <a:latin typeface="Source Sans Pro" panose="020B0503030403020204" pitchFamily="34" charset="0"/>
                <a:ea typeface="Segoe UI" pitchFamily="34" charset="0"/>
                <a:cs typeface="Segoe UI" pitchFamily="34" charset="0"/>
              </a:rPr>
              <a:t>	Help clinicians, researchers, purchasers, and patients worldwide make decisions about healthcare based on up-to-date, reliable and accurate information</a:t>
            </a:r>
          </a:p>
          <a:p>
            <a:pPr eaLnBrk="1" hangingPunct="1">
              <a:buFontTx/>
              <a:buNone/>
            </a:pPr>
            <a:endParaRPr lang="en-GB" sz="2800" dirty="0">
              <a:solidFill>
                <a:srgbClr val="000066"/>
              </a:solidFill>
              <a:latin typeface="Arial" pitchFamily="34" charset="0"/>
            </a:endParaRPr>
          </a:p>
          <a:p>
            <a:pPr eaLnBrk="1" hangingPunct="1"/>
            <a:endParaRPr lang="en-GB" dirty="0">
              <a:solidFill>
                <a:schemeClr val="accent2"/>
              </a:solidFill>
            </a:endParaRPr>
          </a:p>
          <a:p>
            <a:pPr eaLnBrk="1" hangingPunct="1"/>
            <a:endParaRPr lang="en-GB" dirty="0">
              <a:solidFill>
                <a:schemeClr val="accent2"/>
              </a:solidFill>
            </a:endParaRPr>
          </a:p>
          <a:p>
            <a:pPr eaLnBrk="1" hangingPunct="1"/>
            <a:endParaRPr lang="en-GB" dirty="0"/>
          </a:p>
        </p:txBody>
      </p:sp>
      <p:sp>
        <p:nvSpPr>
          <p:cNvPr id="3" name="Text Placeholder 2">
            <a:extLst>
              <a:ext uri="{FF2B5EF4-FFF2-40B4-BE49-F238E27FC236}">
                <a16:creationId xmlns:a16="http://schemas.microsoft.com/office/drawing/2014/main" id="{3213D710-1EDF-4126-96CE-3F8BC5106382}"/>
              </a:ext>
            </a:extLst>
          </p:cNvPr>
          <p:cNvSpPr>
            <a:spLocks noGrp="1"/>
          </p:cNvSpPr>
          <p:nvPr>
            <p:ph type="body" sz="quarter" idx="11"/>
          </p:nvPr>
        </p:nvSpPr>
        <p:spPr>
          <a:xfrm>
            <a:off x="765222" y="944563"/>
            <a:ext cx="7685041" cy="692150"/>
          </a:xfrm>
        </p:spPr>
        <p:txBody>
          <a:bodyPr/>
          <a:lstStyle/>
          <a:p>
            <a:r>
              <a:rPr lang="en-GB" b="1" dirty="0">
                <a:latin typeface="Segoe UI" pitchFamily="34" charset="0"/>
                <a:ea typeface="Segoe UI" pitchFamily="34" charset="0"/>
                <a:cs typeface="Segoe UI" pitchFamily="34" charset="0"/>
              </a:rPr>
              <a:t>Cochrane Collaboration</a:t>
            </a:r>
            <a:endParaRPr lang="en-GB" b="1" dirty="0"/>
          </a:p>
        </p:txBody>
      </p:sp>
      <p:pic>
        <p:nvPicPr>
          <p:cNvPr id="8" name="Picture 7">
            <a:extLst>
              <a:ext uri="{FF2B5EF4-FFF2-40B4-BE49-F238E27FC236}">
                <a16:creationId xmlns:a16="http://schemas.microsoft.com/office/drawing/2014/main" id="{F464B7FC-8463-4686-A40A-2414E72483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3674" y="617789"/>
            <a:ext cx="1596334" cy="1521112"/>
          </a:xfrm>
          <a:prstGeom prst="rect">
            <a:avLst/>
          </a:prstGeom>
        </p:spPr>
      </p:pic>
    </p:spTree>
    <p:extLst>
      <p:ext uri="{BB962C8B-B14F-4D97-AF65-F5344CB8AC3E}">
        <p14:creationId xmlns:p14="http://schemas.microsoft.com/office/powerpoint/2010/main" val="200632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GB" dirty="0">
                <a:latin typeface="Source Sans Pro" panose="020B0503030403020204" pitchFamily="34" charset="0"/>
                <a:ea typeface="Segoe UI" pitchFamily="34" charset="0"/>
                <a:cs typeface="Segoe UI" pitchFamily="34" charset="0"/>
              </a:rPr>
              <a:t>A good observational study beats a poorly conducted RCT</a:t>
            </a:r>
          </a:p>
          <a:p>
            <a:endParaRPr lang="en-GB" dirty="0">
              <a:latin typeface="Source Sans Pro" panose="020B0503030403020204" pitchFamily="34" charset="0"/>
              <a:ea typeface="Segoe UI" pitchFamily="34" charset="0"/>
              <a:cs typeface="Segoe UI" pitchFamily="34" charset="0"/>
            </a:endParaRPr>
          </a:p>
          <a:p>
            <a:r>
              <a:rPr lang="en-GB" dirty="0">
                <a:latin typeface="Source Sans Pro" panose="020B0503030403020204" pitchFamily="34" charset="0"/>
                <a:ea typeface="Segoe UI" pitchFamily="34" charset="0"/>
                <a:cs typeface="Segoe UI" pitchFamily="34" charset="0"/>
              </a:rPr>
              <a:t>Most appropriate design varies by the question:</a:t>
            </a:r>
          </a:p>
          <a:p>
            <a:pPr lvl="1">
              <a:buFont typeface="Wingdings" pitchFamily="2" charset="2"/>
              <a:buChar char="§"/>
            </a:pPr>
            <a:r>
              <a:rPr lang="en-GB" dirty="0">
                <a:solidFill>
                  <a:srgbClr val="5A2781"/>
                </a:solidFill>
                <a:latin typeface="Source Sans Pro" panose="020B0503030403020204" pitchFamily="34" charset="0"/>
                <a:ea typeface="Segoe UI" pitchFamily="34" charset="0"/>
                <a:cs typeface="Segoe UI" pitchFamily="34" charset="0"/>
              </a:rPr>
              <a:t>Interventions  - RCT</a:t>
            </a:r>
          </a:p>
          <a:p>
            <a:pPr lvl="1">
              <a:buFont typeface="Wingdings" pitchFamily="2" charset="2"/>
              <a:buChar char="§"/>
            </a:pPr>
            <a:r>
              <a:rPr lang="en-GB" dirty="0">
                <a:solidFill>
                  <a:srgbClr val="5A2781"/>
                </a:solidFill>
                <a:latin typeface="Source Sans Pro" panose="020B0503030403020204" pitchFamily="34" charset="0"/>
                <a:ea typeface="Segoe UI" pitchFamily="34" charset="0"/>
                <a:cs typeface="Segoe UI" pitchFamily="34" charset="0"/>
              </a:rPr>
              <a:t>Prognosis/harm - cohort</a:t>
            </a:r>
          </a:p>
          <a:p>
            <a:pPr lvl="1">
              <a:buFont typeface="Wingdings" pitchFamily="2" charset="2"/>
              <a:buChar char="§"/>
            </a:pPr>
            <a:r>
              <a:rPr lang="en-GB" dirty="0">
                <a:solidFill>
                  <a:srgbClr val="5A2781"/>
                </a:solidFill>
                <a:latin typeface="Source Sans Pro" panose="020B0503030403020204" pitchFamily="34" charset="0"/>
                <a:ea typeface="Segoe UI" pitchFamily="34" charset="0"/>
                <a:cs typeface="Segoe UI" pitchFamily="34" charset="0"/>
              </a:rPr>
              <a:t>Rare disease – case control</a:t>
            </a:r>
          </a:p>
        </p:txBody>
      </p:sp>
      <p:sp>
        <p:nvSpPr>
          <p:cNvPr id="4" name="Text Placeholder 3">
            <a:extLst>
              <a:ext uri="{FF2B5EF4-FFF2-40B4-BE49-F238E27FC236}">
                <a16:creationId xmlns:a16="http://schemas.microsoft.com/office/drawing/2014/main" id="{52781825-EA61-45AD-9942-A0F5583D4783}"/>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However...</a:t>
            </a:r>
            <a:endParaRPr lang="en-GB" b="1" dirty="0"/>
          </a:p>
        </p:txBody>
      </p:sp>
    </p:spTree>
    <p:extLst>
      <p:ext uri="{BB962C8B-B14F-4D97-AF65-F5344CB8AC3E}">
        <p14:creationId xmlns:p14="http://schemas.microsoft.com/office/powerpoint/2010/main" val="244011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pPr marL="342900" lvl="1" indent="-342900">
              <a:spcAft>
                <a:spcPts val="1200"/>
              </a:spcAft>
              <a:buFont typeface="Arial"/>
              <a:buChar char="•"/>
            </a:pPr>
            <a:r>
              <a:rPr lang="en-GB" dirty="0">
                <a:latin typeface="Source Sans Pro" panose="020B0503030403020204" pitchFamily="34" charset="0"/>
                <a:ea typeface="Segoe UI" pitchFamily="34" charset="0"/>
                <a:cs typeface="Segoe UI" pitchFamily="34" charset="0"/>
              </a:rPr>
              <a:t>To evaluate how effective </a:t>
            </a:r>
            <a:r>
              <a:rPr lang="en-GB" dirty="0" err="1">
                <a:latin typeface="Source Sans Pro" panose="020B0503030403020204" pitchFamily="34" charset="0"/>
                <a:ea typeface="Segoe UI" pitchFamily="34" charset="0"/>
                <a:cs typeface="Segoe UI" pitchFamily="34" charset="0"/>
              </a:rPr>
              <a:t>paracetamol</a:t>
            </a:r>
            <a:r>
              <a:rPr lang="en-GB" dirty="0">
                <a:latin typeface="Source Sans Pro" panose="020B0503030403020204" pitchFamily="34" charset="0"/>
                <a:ea typeface="Segoe UI" pitchFamily="34" charset="0"/>
                <a:cs typeface="Segoe UI" pitchFamily="34" charset="0"/>
              </a:rPr>
              <a:t> is at relieving pain? </a:t>
            </a:r>
            <a:endParaRPr lang="en-GB" b="1" dirty="0">
              <a:solidFill>
                <a:srgbClr val="5A2781"/>
              </a:solidFill>
              <a:latin typeface="Source Sans Pro" panose="020B0503030403020204" pitchFamily="34" charset="0"/>
              <a:ea typeface="Segoe UI" pitchFamily="34" charset="0"/>
              <a:cs typeface="Segoe UI" pitchFamily="34" charset="0"/>
            </a:endParaRPr>
          </a:p>
          <a:p>
            <a:pPr marL="342900" lvl="1" indent="-342900">
              <a:spcAft>
                <a:spcPts val="1200"/>
              </a:spcAft>
              <a:buFont typeface="Arial"/>
              <a:buChar char="•"/>
            </a:pPr>
            <a:r>
              <a:rPr lang="en-GB" dirty="0">
                <a:latin typeface="Source Sans Pro" panose="020B0503030403020204" pitchFamily="34" charset="0"/>
                <a:ea typeface="Segoe UI" pitchFamily="34" charset="0"/>
                <a:cs typeface="Segoe UI" pitchFamily="34" charset="0"/>
              </a:rPr>
              <a:t>To evaluate a new filling material? </a:t>
            </a:r>
          </a:p>
          <a:p>
            <a:pPr marL="342900" lvl="1" indent="-342900">
              <a:spcAft>
                <a:spcPts val="1200"/>
              </a:spcAft>
              <a:buFont typeface="Arial"/>
              <a:buChar char="•"/>
            </a:pPr>
            <a:r>
              <a:rPr lang="en-GB" dirty="0">
                <a:latin typeface="Source Sans Pro" panose="020B0503030403020204" pitchFamily="34" charset="0"/>
                <a:ea typeface="Segoe UI" pitchFamily="34" charset="0"/>
                <a:cs typeface="Segoe UI" pitchFamily="34" charset="0"/>
              </a:rPr>
              <a:t>To examine prognosis for individuals with      pocketing &gt;6 mm? </a:t>
            </a:r>
          </a:p>
          <a:p>
            <a:pPr marL="342900" lvl="1" indent="-342900">
              <a:spcAft>
                <a:spcPts val="1200"/>
              </a:spcAft>
              <a:buFont typeface="Arial"/>
              <a:buChar char="•"/>
            </a:pPr>
            <a:r>
              <a:rPr lang="en-GB" dirty="0">
                <a:latin typeface="Source Sans Pro" panose="020B0503030403020204" pitchFamily="34" charset="0"/>
                <a:ea typeface="Segoe UI" pitchFamily="34" charset="0"/>
                <a:cs typeface="Segoe UI" pitchFamily="34" charset="0"/>
              </a:rPr>
              <a:t>To examine if smoking increases the risk of oral cancer? </a:t>
            </a:r>
          </a:p>
          <a:p>
            <a:pPr marL="342900" lvl="1" indent="-342900">
              <a:buFont typeface="Arial"/>
              <a:buChar char="•"/>
            </a:pPr>
            <a:endParaRPr lang="en-GB" sz="3200" dirty="0">
              <a:latin typeface="Segoe UI" pitchFamily="34" charset="0"/>
              <a:ea typeface="Segoe UI" pitchFamily="34" charset="0"/>
              <a:cs typeface="Segoe UI" pitchFamily="34" charset="0"/>
            </a:endParaRPr>
          </a:p>
        </p:txBody>
      </p:sp>
      <p:sp>
        <p:nvSpPr>
          <p:cNvPr id="9" name="Text Placeholder 8">
            <a:extLst>
              <a:ext uri="{FF2B5EF4-FFF2-40B4-BE49-F238E27FC236}">
                <a16:creationId xmlns:a16="http://schemas.microsoft.com/office/drawing/2014/main" id="{8D8F8B0D-AAA6-4877-8FED-6DD847286B08}"/>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What study design?</a:t>
            </a:r>
            <a:endParaRPr lang="en-GB" b="1" dirty="0"/>
          </a:p>
        </p:txBody>
      </p:sp>
      <p:sp>
        <p:nvSpPr>
          <p:cNvPr id="4" name="TextBox 3"/>
          <p:cNvSpPr txBox="1"/>
          <p:nvPr/>
        </p:nvSpPr>
        <p:spPr>
          <a:xfrm>
            <a:off x="3455070" y="2256366"/>
            <a:ext cx="862490" cy="461665"/>
          </a:xfrm>
          <a:prstGeom prst="rect">
            <a:avLst/>
          </a:prstGeom>
          <a:noFill/>
        </p:spPr>
        <p:txBody>
          <a:bodyPr wrap="square" rtlCol="0">
            <a:spAutoFit/>
          </a:bodyPr>
          <a:lstStyle/>
          <a:p>
            <a:pPr marL="342900" lvl="1" indent="-342900" algn="ctr">
              <a:spcBef>
                <a:spcPts val="1800"/>
              </a:spcBef>
            </a:pPr>
            <a:r>
              <a:rPr lang="en-GB" sz="2400" b="1" dirty="0">
                <a:solidFill>
                  <a:srgbClr val="5A2781"/>
                </a:solidFill>
                <a:latin typeface="Source Sans Pro" panose="020B0503030403020204" pitchFamily="34" charset="0"/>
                <a:ea typeface="Segoe UI" pitchFamily="34" charset="0"/>
                <a:cs typeface="Segoe UI" pitchFamily="34" charset="0"/>
              </a:rPr>
              <a:t>RCT</a:t>
            </a:r>
          </a:p>
        </p:txBody>
      </p:sp>
      <p:sp>
        <p:nvSpPr>
          <p:cNvPr id="5" name="TextBox 4"/>
          <p:cNvSpPr txBox="1"/>
          <p:nvPr/>
        </p:nvSpPr>
        <p:spPr>
          <a:xfrm>
            <a:off x="6378241" y="2923734"/>
            <a:ext cx="2055670" cy="461665"/>
          </a:xfrm>
          <a:prstGeom prst="rect">
            <a:avLst/>
          </a:prstGeom>
          <a:noFill/>
        </p:spPr>
        <p:txBody>
          <a:bodyPr wrap="square" rtlCol="0">
            <a:spAutoFit/>
          </a:bodyPr>
          <a:lstStyle>
            <a:defPPr>
              <a:defRPr lang="en-US"/>
            </a:defPPr>
            <a:lvl2pPr marL="342900" lvl="1" indent="-342900" algn="ctr">
              <a:spcBef>
                <a:spcPts val="1800"/>
              </a:spcBef>
              <a:defRPr sz="2400" b="1">
                <a:solidFill>
                  <a:srgbClr val="5A2781"/>
                </a:solidFill>
                <a:latin typeface="Source Sans Pro" panose="020B0503030403020204" pitchFamily="34" charset="0"/>
                <a:ea typeface="Segoe UI" pitchFamily="34" charset="0"/>
                <a:cs typeface="Segoe UI" pitchFamily="34" charset="0"/>
              </a:defRPr>
            </a:lvl2pPr>
          </a:lstStyle>
          <a:p>
            <a:pPr lvl="1"/>
            <a:r>
              <a:rPr lang="en-GB" dirty="0"/>
              <a:t>RCT/Cohort</a:t>
            </a:r>
          </a:p>
        </p:txBody>
      </p:sp>
      <p:sp>
        <p:nvSpPr>
          <p:cNvPr id="6" name="TextBox 5"/>
          <p:cNvSpPr txBox="1"/>
          <p:nvPr/>
        </p:nvSpPr>
        <p:spPr>
          <a:xfrm>
            <a:off x="3919892" y="4041927"/>
            <a:ext cx="1375446" cy="461665"/>
          </a:xfrm>
          <a:prstGeom prst="rect">
            <a:avLst/>
          </a:prstGeom>
          <a:noFill/>
        </p:spPr>
        <p:txBody>
          <a:bodyPr wrap="square" rtlCol="0">
            <a:spAutoFit/>
          </a:bodyPr>
          <a:lstStyle/>
          <a:p>
            <a:pPr marL="342900" lvl="1" indent="-342900" algn="ctr">
              <a:spcBef>
                <a:spcPts val="1800"/>
              </a:spcBef>
            </a:pPr>
            <a:r>
              <a:rPr lang="en-GB" sz="2400" b="1" dirty="0">
                <a:solidFill>
                  <a:srgbClr val="5A2781"/>
                </a:solidFill>
                <a:latin typeface="Source Sans Pro" panose="020B0503030403020204" pitchFamily="34" charset="0"/>
                <a:ea typeface="Segoe UI" pitchFamily="34" charset="0"/>
                <a:cs typeface="Segoe UI" pitchFamily="34" charset="0"/>
              </a:rPr>
              <a:t>Cohort</a:t>
            </a:r>
          </a:p>
        </p:txBody>
      </p:sp>
      <p:sp>
        <p:nvSpPr>
          <p:cNvPr id="7" name="TextBox 6"/>
          <p:cNvSpPr txBox="1"/>
          <p:nvPr/>
        </p:nvSpPr>
        <p:spPr>
          <a:xfrm>
            <a:off x="2352516" y="5113214"/>
            <a:ext cx="3334407" cy="461665"/>
          </a:xfrm>
          <a:prstGeom prst="rect">
            <a:avLst/>
          </a:prstGeom>
          <a:noFill/>
        </p:spPr>
        <p:txBody>
          <a:bodyPr wrap="square" rtlCol="0">
            <a:spAutoFit/>
          </a:bodyPr>
          <a:lstStyle/>
          <a:p>
            <a:pPr marL="342900" lvl="1" indent="-342900" algn="ctr">
              <a:spcBef>
                <a:spcPts val="1800"/>
              </a:spcBef>
            </a:pPr>
            <a:r>
              <a:rPr lang="en-GB" sz="2400" b="1" dirty="0">
                <a:solidFill>
                  <a:srgbClr val="5A2781"/>
                </a:solidFill>
                <a:latin typeface="Segoe UI" pitchFamily="34" charset="0"/>
                <a:ea typeface="Segoe UI" pitchFamily="34" charset="0"/>
                <a:cs typeface="Segoe UI" pitchFamily="34" charset="0"/>
              </a:rPr>
              <a:t>Case </a:t>
            </a:r>
            <a:r>
              <a:rPr lang="en-GB" sz="2400" b="1" dirty="0">
                <a:solidFill>
                  <a:srgbClr val="5A2781"/>
                </a:solidFill>
                <a:latin typeface="Source Sans Pro" panose="020B0503030403020204" pitchFamily="34" charset="0"/>
                <a:ea typeface="Segoe UI" pitchFamily="34" charset="0"/>
                <a:cs typeface="Segoe UI" pitchFamily="34" charset="0"/>
              </a:rPr>
              <a:t>control</a:t>
            </a:r>
            <a:r>
              <a:rPr lang="en-GB" sz="2400" b="1" dirty="0">
                <a:solidFill>
                  <a:srgbClr val="5A2781"/>
                </a:solidFill>
                <a:latin typeface="Segoe UI" pitchFamily="34" charset="0"/>
                <a:ea typeface="Segoe UI" pitchFamily="34" charset="0"/>
                <a:cs typeface="Segoe UI" pitchFamily="34" charset="0"/>
              </a:rPr>
              <a:t>/cohort</a:t>
            </a:r>
          </a:p>
        </p:txBody>
      </p:sp>
      <p:sp>
        <p:nvSpPr>
          <p:cNvPr id="8" name="TextBox 7"/>
          <p:cNvSpPr txBox="1"/>
          <p:nvPr/>
        </p:nvSpPr>
        <p:spPr>
          <a:xfrm>
            <a:off x="765222" y="5699136"/>
            <a:ext cx="8006576" cy="461665"/>
          </a:xfrm>
          <a:prstGeom prst="rect">
            <a:avLst/>
          </a:prstGeom>
          <a:noFill/>
        </p:spPr>
        <p:txBody>
          <a:bodyPr wrap="square" rtlCol="0">
            <a:spAutoFit/>
          </a:bodyPr>
          <a:lstStyle/>
          <a:p>
            <a:pPr marL="342900" lvl="1" indent="-342900" algn="ctr">
              <a:spcBef>
                <a:spcPts val="1800"/>
              </a:spcBef>
              <a:buNone/>
            </a:pPr>
            <a:r>
              <a:rPr lang="en-GB" sz="2400" b="1" dirty="0">
                <a:solidFill>
                  <a:srgbClr val="5A2781"/>
                </a:solidFill>
                <a:latin typeface="Segoe UI" pitchFamily="34" charset="0"/>
                <a:ea typeface="Segoe UI" pitchFamily="34" charset="0"/>
                <a:cs typeface="Segoe UI" pitchFamily="34" charset="0"/>
              </a:rPr>
              <a:t>RCT may </a:t>
            </a:r>
            <a:r>
              <a:rPr lang="en-GB" sz="2400" b="1" dirty="0">
                <a:solidFill>
                  <a:srgbClr val="5A2781"/>
                </a:solidFill>
                <a:latin typeface="Source Sans Pro" panose="020B0503030403020204" pitchFamily="34" charset="0"/>
                <a:ea typeface="Segoe UI" pitchFamily="34" charset="0"/>
                <a:cs typeface="Segoe UI" pitchFamily="34" charset="0"/>
              </a:rPr>
              <a:t>not</a:t>
            </a:r>
            <a:r>
              <a:rPr lang="en-GB" sz="2400" b="1" dirty="0">
                <a:solidFill>
                  <a:srgbClr val="5A2781"/>
                </a:solidFill>
                <a:latin typeface="Segoe UI" pitchFamily="34" charset="0"/>
                <a:ea typeface="Segoe UI" pitchFamily="34" charset="0"/>
                <a:cs typeface="Segoe UI" pitchFamily="34" charset="0"/>
              </a:rPr>
              <a:t> always be the most appropriate design</a:t>
            </a:r>
          </a:p>
        </p:txBody>
      </p:sp>
    </p:spTree>
    <p:extLst>
      <p:ext uri="{BB962C8B-B14F-4D97-AF65-F5344CB8AC3E}">
        <p14:creationId xmlns:p14="http://schemas.microsoft.com/office/powerpoint/2010/main" val="237989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GB" dirty="0">
                <a:latin typeface="Source Sans Pro" panose="020B0503030403020204" pitchFamily="34" charset="0"/>
                <a:ea typeface="Segoe UI" pitchFamily="34" charset="0"/>
                <a:cs typeface="Segoe UI" pitchFamily="34" charset="0"/>
              </a:rPr>
              <a:t>How well was the study conducted?</a:t>
            </a:r>
          </a:p>
          <a:p>
            <a:r>
              <a:rPr lang="en-GB" dirty="0">
                <a:latin typeface="Source Sans Pro" panose="020B0503030403020204" pitchFamily="34" charset="0"/>
                <a:ea typeface="Segoe UI" pitchFamily="34" charset="0"/>
                <a:cs typeface="Segoe UI" pitchFamily="34" charset="0"/>
              </a:rPr>
              <a:t>Has bias been minimised?</a:t>
            </a:r>
          </a:p>
          <a:p>
            <a:endParaRPr lang="en-GB" dirty="0">
              <a:latin typeface="Source Sans Pro" panose="020B0503030403020204" pitchFamily="34" charset="0"/>
              <a:ea typeface="Segoe UI" pitchFamily="34" charset="0"/>
              <a:cs typeface="Segoe UI" pitchFamily="34" charset="0"/>
            </a:endParaRPr>
          </a:p>
          <a:p>
            <a:r>
              <a:rPr lang="en-GB" dirty="0">
                <a:latin typeface="Source Sans Pro" panose="020B0503030403020204" pitchFamily="34" charset="0"/>
                <a:ea typeface="Segoe UI" pitchFamily="34" charset="0"/>
                <a:cs typeface="Segoe UI" pitchFamily="34" charset="0"/>
              </a:rPr>
              <a:t>Sources of bias:</a:t>
            </a:r>
          </a:p>
          <a:p>
            <a:pPr lvl="1">
              <a:buFont typeface="Wingdings" pitchFamily="2" charset="2"/>
              <a:buChar char="§"/>
            </a:pPr>
            <a:r>
              <a:rPr lang="en-GB" dirty="0">
                <a:solidFill>
                  <a:srgbClr val="5A2781"/>
                </a:solidFill>
                <a:latin typeface="Source Sans Pro" panose="020B0503030403020204" pitchFamily="34" charset="0"/>
                <a:ea typeface="Segoe UI" pitchFamily="34" charset="0"/>
                <a:cs typeface="Segoe UI" pitchFamily="34" charset="0"/>
              </a:rPr>
              <a:t>Selection - comparability of groups</a:t>
            </a:r>
          </a:p>
          <a:p>
            <a:pPr lvl="1">
              <a:buFont typeface="Wingdings" pitchFamily="2" charset="2"/>
              <a:buChar char="§"/>
            </a:pPr>
            <a:r>
              <a:rPr lang="en-GB" dirty="0">
                <a:solidFill>
                  <a:srgbClr val="5A2781"/>
                </a:solidFill>
                <a:latin typeface="Source Sans Pro" panose="020B0503030403020204" pitchFamily="34" charset="0"/>
                <a:ea typeface="Segoe UI" pitchFamily="34" charset="0"/>
                <a:cs typeface="Segoe UI" pitchFamily="34" charset="0"/>
              </a:rPr>
              <a:t>Performance - care provided to each group</a:t>
            </a:r>
          </a:p>
          <a:p>
            <a:pPr lvl="1">
              <a:buFont typeface="Wingdings" pitchFamily="2" charset="2"/>
              <a:buChar char="§"/>
            </a:pPr>
            <a:r>
              <a:rPr lang="en-GB" dirty="0">
                <a:solidFill>
                  <a:srgbClr val="5A2781"/>
                </a:solidFill>
                <a:latin typeface="Source Sans Pro" panose="020B0503030403020204" pitchFamily="34" charset="0"/>
                <a:ea typeface="Segoe UI" pitchFamily="34" charset="0"/>
                <a:cs typeface="Segoe UI" pitchFamily="34" charset="0"/>
              </a:rPr>
              <a:t>Measurement - outcome assessment</a:t>
            </a:r>
          </a:p>
          <a:p>
            <a:pPr lvl="1">
              <a:buFont typeface="Wingdings" pitchFamily="2" charset="2"/>
              <a:buChar char="§"/>
            </a:pPr>
            <a:r>
              <a:rPr lang="en-GB" dirty="0">
                <a:solidFill>
                  <a:srgbClr val="5A2781"/>
                </a:solidFill>
                <a:latin typeface="Source Sans Pro" panose="020B0503030403020204" pitchFamily="34" charset="0"/>
                <a:ea typeface="Segoe UI" pitchFamily="34" charset="0"/>
                <a:cs typeface="Segoe UI" pitchFamily="34" charset="0"/>
              </a:rPr>
              <a:t>Attrition - dropouts/withdrawals</a:t>
            </a:r>
          </a:p>
        </p:txBody>
      </p:sp>
      <p:sp>
        <p:nvSpPr>
          <p:cNvPr id="4" name="Text Placeholder 3">
            <a:extLst>
              <a:ext uri="{FF2B5EF4-FFF2-40B4-BE49-F238E27FC236}">
                <a16:creationId xmlns:a16="http://schemas.microsoft.com/office/drawing/2014/main" id="{1C935711-F464-4CB1-80A8-E0257A9ABBB9}"/>
              </a:ext>
            </a:extLst>
          </p:cNvPr>
          <p:cNvSpPr>
            <a:spLocks noGrp="1"/>
          </p:cNvSpPr>
          <p:nvPr>
            <p:ph type="body" sz="quarter" idx="11"/>
          </p:nvPr>
        </p:nvSpPr>
        <p:spPr/>
        <p:txBody>
          <a:bodyPr/>
          <a:lstStyle/>
          <a:p>
            <a:r>
              <a:rPr lang="en-GB" b="1" dirty="0"/>
              <a:t>Study Quality</a:t>
            </a:r>
          </a:p>
        </p:txBody>
      </p:sp>
    </p:spTree>
    <p:extLst>
      <p:ext uri="{BB962C8B-B14F-4D97-AF65-F5344CB8AC3E}">
        <p14:creationId xmlns:p14="http://schemas.microsoft.com/office/powerpoint/2010/main" val="97579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fontScale="92500"/>
          </a:bodyPr>
          <a:lstStyle/>
          <a:p>
            <a:pPr marL="0" indent="0">
              <a:lnSpc>
                <a:spcPct val="90000"/>
              </a:lnSpc>
              <a:buFontTx/>
              <a:buNone/>
            </a:pPr>
            <a:r>
              <a:rPr lang="en-GB" dirty="0">
                <a:latin typeface="Source Sans Pro" panose="020B0503030403020204" pitchFamily="34" charset="0"/>
                <a:ea typeface="Segoe UI" pitchFamily="34" charset="0"/>
                <a:cs typeface="Segoe UI" pitchFamily="34" charset="0"/>
              </a:rPr>
              <a:t>Evidence–based dentistry requires the integration of:</a:t>
            </a:r>
          </a:p>
          <a:p>
            <a:pPr marL="765175" lvl="1">
              <a:lnSpc>
                <a:spcPct val="120000"/>
              </a:lnSpc>
              <a:spcBef>
                <a:spcPct val="0"/>
              </a:spcBef>
              <a:buFontTx/>
              <a:buChar char="•"/>
            </a:pPr>
            <a:r>
              <a:rPr lang="en-GB" dirty="0">
                <a:latin typeface="Source Sans Pro" panose="020B0503030403020204" pitchFamily="34" charset="0"/>
                <a:ea typeface="Segoe UI" pitchFamily="34" charset="0"/>
                <a:cs typeface="Segoe UI" pitchFamily="34" charset="0"/>
              </a:rPr>
              <a:t>systematic assessments of clinically relevant scientific evidence, relating to the patient’s oral and medical condition and history, </a:t>
            </a:r>
          </a:p>
          <a:p>
            <a:pPr marL="88900" lvl="1" indent="0">
              <a:lnSpc>
                <a:spcPct val="110000"/>
              </a:lnSpc>
              <a:spcBef>
                <a:spcPct val="50000"/>
              </a:spcBef>
              <a:buFontTx/>
              <a:buNone/>
            </a:pPr>
            <a:r>
              <a:rPr lang="en-GB" sz="3200" dirty="0">
                <a:latin typeface="Source Sans Pro" panose="020B0503030403020204" pitchFamily="34" charset="0"/>
                <a:ea typeface="Segoe UI" pitchFamily="34" charset="0"/>
                <a:cs typeface="Segoe UI" pitchFamily="34" charset="0"/>
              </a:rPr>
              <a:t>with </a:t>
            </a:r>
          </a:p>
          <a:p>
            <a:pPr marL="765175" lvl="1">
              <a:lnSpc>
                <a:spcPct val="110000"/>
              </a:lnSpc>
              <a:spcBef>
                <a:spcPct val="50000"/>
              </a:spcBef>
              <a:buFontTx/>
              <a:buChar char="•"/>
            </a:pPr>
            <a:r>
              <a:rPr lang="en-GB" dirty="0">
                <a:latin typeface="Source Sans Pro" panose="020B0503030403020204" pitchFamily="34" charset="0"/>
                <a:ea typeface="Segoe UI" pitchFamily="34" charset="0"/>
                <a:cs typeface="Segoe UI" pitchFamily="34" charset="0"/>
              </a:rPr>
              <a:t> the dentist’s clinical expertise and </a:t>
            </a:r>
          </a:p>
          <a:p>
            <a:pPr marL="765175" lvl="1">
              <a:lnSpc>
                <a:spcPct val="110000"/>
              </a:lnSpc>
              <a:buFontTx/>
              <a:buChar char="•"/>
            </a:pPr>
            <a:r>
              <a:rPr lang="en-GB" dirty="0">
                <a:latin typeface="Source Sans Pro" panose="020B0503030403020204" pitchFamily="34" charset="0"/>
                <a:ea typeface="Segoe UI" pitchFamily="34" charset="0"/>
                <a:cs typeface="Segoe UI" pitchFamily="34" charset="0"/>
              </a:rPr>
              <a:t> the patient’s treatment needs and preferences</a:t>
            </a:r>
          </a:p>
          <a:p>
            <a:endParaRPr lang="en-GB" dirty="0">
              <a:latin typeface="Segoe UI" pitchFamily="34" charset="0"/>
              <a:ea typeface="Segoe UI" pitchFamily="34" charset="0"/>
              <a:cs typeface="Segoe UI" pitchFamily="34" charset="0"/>
            </a:endParaRPr>
          </a:p>
        </p:txBody>
      </p:sp>
      <p:sp>
        <p:nvSpPr>
          <p:cNvPr id="5" name="Text Placeholder 4">
            <a:extLst>
              <a:ext uri="{FF2B5EF4-FFF2-40B4-BE49-F238E27FC236}">
                <a16:creationId xmlns:a16="http://schemas.microsoft.com/office/drawing/2014/main" id="{12E656AF-7DAB-4A75-ADF1-9C612FAD8526}"/>
              </a:ext>
            </a:extLst>
          </p:cNvPr>
          <p:cNvSpPr>
            <a:spLocks noGrp="1"/>
          </p:cNvSpPr>
          <p:nvPr>
            <p:ph type="body" sz="quarter" idx="11"/>
          </p:nvPr>
        </p:nvSpPr>
        <p:spPr/>
        <p:txBody>
          <a:bodyPr/>
          <a:lstStyle/>
          <a:p>
            <a:r>
              <a:rPr lang="en-GB" b="1" dirty="0">
                <a:latin typeface="Source Sans Pro" panose="020B0503030403020204" pitchFamily="34" charset="0"/>
                <a:ea typeface="Segoe UI" pitchFamily="34" charset="0"/>
                <a:cs typeface="Segoe UI" pitchFamily="34" charset="0"/>
              </a:rPr>
              <a:t>Evidence-based dentistry</a:t>
            </a:r>
            <a:endParaRPr lang="en-GB" b="1" dirty="0">
              <a:latin typeface="Source Sans Pro" panose="020B0503030403020204" pitchFamily="34" charset="0"/>
            </a:endParaRPr>
          </a:p>
        </p:txBody>
      </p:sp>
    </p:spTree>
    <p:extLst>
      <p:ext uri="{BB962C8B-B14F-4D97-AF65-F5344CB8AC3E}">
        <p14:creationId xmlns:p14="http://schemas.microsoft.com/office/powerpoint/2010/main" val="225847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pPr>
              <a:spcAft>
                <a:spcPts val="1800"/>
              </a:spcAft>
            </a:pPr>
            <a:r>
              <a:rPr lang="en-GB" sz="2800" dirty="0">
                <a:latin typeface="Source Sans Pro" panose="020B0503030403020204" pitchFamily="34" charset="0"/>
                <a:ea typeface="Segoe UI" pitchFamily="34" charset="0"/>
                <a:cs typeface="Segoe UI" pitchFamily="34" charset="0"/>
              </a:rPr>
              <a:t>Were the participants truly representative of the population?</a:t>
            </a:r>
          </a:p>
          <a:p>
            <a:pPr>
              <a:spcAft>
                <a:spcPts val="1800"/>
              </a:spcAft>
            </a:pPr>
            <a:r>
              <a:rPr lang="en-GB" sz="2800" dirty="0">
                <a:latin typeface="Source Sans Pro" panose="020B0503030403020204" pitchFamily="34" charset="0"/>
                <a:ea typeface="Segoe UI" pitchFamily="34" charset="0"/>
                <a:cs typeface="Segoe UI" pitchFamily="34" charset="0"/>
              </a:rPr>
              <a:t>What were the inclusion/exclusion criteria?</a:t>
            </a:r>
          </a:p>
          <a:p>
            <a:pPr>
              <a:spcAft>
                <a:spcPts val="1800"/>
              </a:spcAft>
            </a:pPr>
            <a:r>
              <a:rPr lang="en-GB" sz="2800" dirty="0">
                <a:latin typeface="Source Sans Pro" panose="020B0503030403020204" pitchFamily="34" charset="0"/>
                <a:ea typeface="Segoe UI" pitchFamily="34" charset="0"/>
                <a:cs typeface="Segoe UI" pitchFamily="34" charset="0"/>
              </a:rPr>
              <a:t>How were the participants recruited?</a:t>
            </a:r>
          </a:p>
          <a:p>
            <a:pPr>
              <a:spcAft>
                <a:spcPts val="1800"/>
              </a:spcAft>
            </a:pPr>
            <a:r>
              <a:rPr lang="en-GB" sz="2800" dirty="0">
                <a:latin typeface="Source Sans Pro" panose="020B0503030403020204" pitchFamily="34" charset="0"/>
                <a:ea typeface="Segoe UI" pitchFamily="34" charset="0"/>
                <a:cs typeface="Segoe UI" pitchFamily="34" charset="0"/>
              </a:rPr>
              <a:t>Were there systematic differences between comparison groups?</a:t>
            </a:r>
          </a:p>
          <a:p>
            <a:pPr marL="0" indent="0">
              <a:spcAft>
                <a:spcPts val="1800"/>
              </a:spcAft>
              <a:buNone/>
            </a:pPr>
            <a:endParaRPr lang="en-GB" sz="2800" dirty="0">
              <a:latin typeface="Segoe UI" pitchFamily="34" charset="0"/>
              <a:ea typeface="Segoe UI" pitchFamily="34" charset="0"/>
              <a:cs typeface="Segoe UI" pitchFamily="34" charset="0"/>
            </a:endParaRPr>
          </a:p>
          <a:p>
            <a:pPr lvl="1"/>
            <a:endParaRPr lang="en-GB" dirty="0"/>
          </a:p>
        </p:txBody>
      </p:sp>
      <p:sp>
        <p:nvSpPr>
          <p:cNvPr id="4" name="Text Placeholder 3">
            <a:extLst>
              <a:ext uri="{FF2B5EF4-FFF2-40B4-BE49-F238E27FC236}">
                <a16:creationId xmlns:a16="http://schemas.microsoft.com/office/drawing/2014/main" id="{2446CFF2-B2FA-46AD-80EB-B64352B65ACD}"/>
              </a:ext>
            </a:extLst>
          </p:cNvPr>
          <p:cNvSpPr>
            <a:spLocks noGrp="1"/>
          </p:cNvSpPr>
          <p:nvPr>
            <p:ph type="body" sz="quarter" idx="11"/>
          </p:nvPr>
        </p:nvSpPr>
        <p:spPr/>
        <p:txBody>
          <a:bodyPr/>
          <a:lstStyle/>
          <a:p>
            <a:r>
              <a:rPr lang="en-GB" b="1" dirty="0">
                <a:latin typeface="Source Sans Pro" panose="020B0503030403020204" pitchFamily="34" charset="0"/>
                <a:ea typeface="Segoe UI" pitchFamily="34" charset="0"/>
                <a:cs typeface="Segoe UI" pitchFamily="34" charset="0"/>
              </a:rPr>
              <a:t>Selection bias</a:t>
            </a:r>
            <a:endParaRPr lang="en-GB" b="1" dirty="0">
              <a:latin typeface="Source Sans Pro" panose="020B0503030403020204" pitchFamily="34" charset="0"/>
            </a:endParaRPr>
          </a:p>
        </p:txBody>
      </p:sp>
    </p:spTree>
    <p:extLst>
      <p:ext uri="{BB962C8B-B14F-4D97-AF65-F5344CB8AC3E}">
        <p14:creationId xmlns:p14="http://schemas.microsoft.com/office/powerpoint/2010/main" val="465111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lnSpcReduction="10000"/>
          </a:bodyPr>
          <a:lstStyle/>
          <a:p>
            <a:pPr>
              <a:spcAft>
                <a:spcPts val="1200"/>
              </a:spcAft>
            </a:pPr>
            <a:r>
              <a:rPr lang="en-GB" sz="2800" dirty="0">
                <a:latin typeface="Source Sans Pro" panose="020B0503030403020204" pitchFamily="34" charset="0"/>
                <a:ea typeface="Segoe UI" pitchFamily="34" charset="0"/>
                <a:cs typeface="Segoe UI" pitchFamily="34" charset="0"/>
              </a:rPr>
              <a:t>How can it be ensured that each individual entered into the trial has the same chance of receiving each of the possible interventions?</a:t>
            </a:r>
          </a:p>
          <a:p>
            <a:pPr>
              <a:spcAft>
                <a:spcPts val="1200"/>
              </a:spcAft>
            </a:pPr>
            <a:r>
              <a:rPr lang="en-GB" sz="2800" dirty="0">
                <a:latin typeface="Source Sans Pro" panose="020B0503030403020204" pitchFamily="34" charset="0"/>
                <a:ea typeface="Segoe UI" pitchFamily="34" charset="0"/>
                <a:cs typeface="Segoe UI" pitchFamily="34" charset="0"/>
              </a:rPr>
              <a:t>Randomisation ensures that the known and unknown confounding factors are equal in both groups</a:t>
            </a:r>
          </a:p>
          <a:p>
            <a:pPr lvl="1">
              <a:spcAft>
                <a:spcPts val="1200"/>
              </a:spcAft>
              <a:buFont typeface="Wingdings" panose="05000000000000000000" pitchFamily="2" charset="2"/>
              <a:buChar char="Ø"/>
            </a:pPr>
            <a:r>
              <a:rPr lang="en-GB" dirty="0">
                <a:latin typeface="Source Sans Pro" panose="020B0503030403020204" pitchFamily="34" charset="0"/>
                <a:ea typeface="Segoe UI" pitchFamily="34" charset="0"/>
                <a:cs typeface="Segoe UI" pitchFamily="34" charset="0"/>
              </a:rPr>
              <a:t>Good: computer generated off-site allocation. </a:t>
            </a:r>
          </a:p>
          <a:p>
            <a:pPr lvl="1">
              <a:spcAft>
                <a:spcPts val="1200"/>
              </a:spcAft>
              <a:buFont typeface="Wingdings" panose="05000000000000000000" pitchFamily="2" charset="2"/>
              <a:buChar char="Ø"/>
            </a:pPr>
            <a:r>
              <a:rPr lang="en-GB" dirty="0">
                <a:latin typeface="Source Sans Pro" panose="020B0503030403020204" pitchFamily="34" charset="0"/>
                <a:ea typeface="Segoe UI" pitchFamily="34" charset="0"/>
                <a:cs typeface="Segoe UI" pitchFamily="34" charset="0"/>
              </a:rPr>
              <a:t>Poor: coin-flip</a:t>
            </a:r>
          </a:p>
          <a:p>
            <a:endParaRPr lang="en-GB" dirty="0">
              <a:latin typeface="Segoe UI" pitchFamily="34" charset="0"/>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BC29BBDF-8853-4961-AE9A-D6FCB8121601}"/>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Selection bias</a:t>
            </a:r>
            <a:endParaRPr lang="en-GB" b="1" dirty="0"/>
          </a:p>
        </p:txBody>
      </p:sp>
    </p:spTree>
    <p:extLst>
      <p:ext uri="{BB962C8B-B14F-4D97-AF65-F5344CB8AC3E}">
        <p14:creationId xmlns:p14="http://schemas.microsoft.com/office/powerpoint/2010/main" val="66619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pPr>
              <a:spcAft>
                <a:spcPts val="1200"/>
              </a:spcAft>
            </a:pPr>
            <a:r>
              <a:rPr lang="en-GB" sz="2600" dirty="0">
                <a:latin typeface="Source Sans Pro" panose="020B0503030403020204" pitchFamily="34" charset="0"/>
                <a:ea typeface="Segoe UI" pitchFamily="34" charset="0"/>
                <a:cs typeface="Segoe UI" pitchFamily="34" charset="0"/>
              </a:rPr>
              <a:t>Were there systematic differences in care provided to participants in a study (performance bias)?</a:t>
            </a:r>
          </a:p>
          <a:p>
            <a:pPr>
              <a:spcAft>
                <a:spcPts val="1200"/>
              </a:spcAft>
            </a:pPr>
            <a:r>
              <a:rPr lang="en-GB" sz="2600" dirty="0">
                <a:latin typeface="Source Sans Pro" panose="020B0503030403020204" pitchFamily="34" charset="0"/>
                <a:ea typeface="Segoe UI" pitchFamily="34" charset="0"/>
                <a:cs typeface="Segoe UI" pitchFamily="34" charset="0"/>
              </a:rPr>
              <a:t>Are all important outcomes considered?</a:t>
            </a:r>
          </a:p>
          <a:p>
            <a:pPr>
              <a:spcAft>
                <a:spcPts val="1200"/>
              </a:spcAft>
            </a:pPr>
            <a:r>
              <a:rPr lang="en-GB" sz="2600" dirty="0">
                <a:latin typeface="Source Sans Pro" panose="020B0503030403020204" pitchFamily="34" charset="0"/>
                <a:ea typeface="Segoe UI" pitchFamily="34" charset="0"/>
                <a:cs typeface="Segoe UI" pitchFamily="34" charset="0"/>
              </a:rPr>
              <a:t>Are there systematic differences in how outcomes are measured for the groups being compared (measurement bias)?</a:t>
            </a:r>
          </a:p>
          <a:p>
            <a:pPr>
              <a:spcAft>
                <a:spcPts val="1200"/>
              </a:spcAft>
            </a:pPr>
            <a:r>
              <a:rPr lang="en-GB" sz="2600" dirty="0">
                <a:latin typeface="Source Sans Pro" panose="020B0503030403020204" pitchFamily="34" charset="0"/>
                <a:ea typeface="Segoe UI" pitchFamily="34" charset="0"/>
                <a:cs typeface="Segoe UI" pitchFamily="34" charset="0"/>
              </a:rPr>
              <a:t>Are there systematic differences between treatment groups with regard to withdrawals or exclusions (attrition bias)?</a:t>
            </a:r>
          </a:p>
        </p:txBody>
      </p:sp>
      <p:sp>
        <p:nvSpPr>
          <p:cNvPr id="4" name="Text Placeholder 3">
            <a:extLst>
              <a:ext uri="{FF2B5EF4-FFF2-40B4-BE49-F238E27FC236}">
                <a16:creationId xmlns:a16="http://schemas.microsoft.com/office/drawing/2014/main" id="{10EC4386-A29F-4EDD-AA09-82F7C27ACF0B}"/>
              </a:ext>
            </a:extLst>
          </p:cNvPr>
          <p:cNvSpPr>
            <a:spLocks noGrp="1"/>
          </p:cNvSpPr>
          <p:nvPr>
            <p:ph type="body" sz="quarter" idx="11"/>
          </p:nvPr>
        </p:nvSpPr>
        <p:spPr/>
        <p:txBody>
          <a:bodyPr/>
          <a:lstStyle/>
          <a:p>
            <a:r>
              <a:rPr lang="en-GB" b="1" dirty="0">
                <a:latin typeface="Source Sans Pro" panose="020B0503030403020204" pitchFamily="34" charset="0"/>
                <a:ea typeface="Segoe UI" pitchFamily="34" charset="0"/>
                <a:cs typeface="Segoe UI" pitchFamily="34" charset="0"/>
              </a:rPr>
              <a:t>How well was the study conducted?</a:t>
            </a:r>
            <a:endParaRPr lang="en-GB" b="1" dirty="0">
              <a:latin typeface="Source Sans Pro" panose="020B0503030403020204" pitchFamily="34" charset="0"/>
            </a:endParaRPr>
          </a:p>
        </p:txBody>
      </p:sp>
    </p:spTree>
    <p:extLst>
      <p:ext uri="{BB962C8B-B14F-4D97-AF65-F5344CB8AC3E}">
        <p14:creationId xmlns:p14="http://schemas.microsoft.com/office/powerpoint/2010/main" val="418010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r>
              <a:rPr lang="en-GB" sz="2800" dirty="0">
                <a:latin typeface="Source Sans Pro" panose="020B0503030403020204" pitchFamily="34" charset="0"/>
                <a:ea typeface="Segoe UI" pitchFamily="34" charset="0"/>
                <a:cs typeface="Segoe UI" pitchFamily="34" charset="0"/>
              </a:rPr>
              <a:t>Blinding can reduce performance bias/ measurement bias</a:t>
            </a:r>
          </a:p>
          <a:p>
            <a:pPr lvl="1"/>
            <a:r>
              <a:rPr lang="en-GB" sz="2400" dirty="0">
                <a:latin typeface="Source Sans Pro" panose="020B0503030403020204" pitchFamily="34" charset="0"/>
                <a:ea typeface="Segoe UI" pitchFamily="34" charset="0"/>
                <a:cs typeface="Segoe UI" pitchFamily="34" charset="0"/>
              </a:rPr>
              <a:t>Study leads can’t influence who gets the intervention</a:t>
            </a:r>
          </a:p>
          <a:p>
            <a:pPr lvl="1"/>
            <a:r>
              <a:rPr lang="en-GB" sz="2400" dirty="0">
                <a:latin typeface="Source Sans Pro" panose="020B0503030403020204" pitchFamily="34" charset="0"/>
                <a:ea typeface="Segoe UI" pitchFamily="34" charset="0"/>
                <a:cs typeface="Segoe UI" pitchFamily="34" charset="0"/>
              </a:rPr>
              <a:t>Patients don’t know what treatment they have been given (BEWARE placebo effect)</a:t>
            </a:r>
          </a:p>
          <a:p>
            <a:pPr lvl="1"/>
            <a:r>
              <a:rPr lang="en-GB" sz="2400" dirty="0">
                <a:latin typeface="Source Sans Pro" panose="020B0503030403020204" pitchFamily="34" charset="0"/>
                <a:ea typeface="Segoe UI" pitchFamily="34" charset="0"/>
                <a:cs typeface="Segoe UI" pitchFamily="34" charset="0"/>
              </a:rPr>
              <a:t>Outcome assessors don’t know who received the intervention so outcomes cannot be influenced</a:t>
            </a:r>
          </a:p>
          <a:p>
            <a:pPr lvl="1"/>
            <a:r>
              <a:rPr lang="en-GB" sz="2400" dirty="0">
                <a:latin typeface="Source Sans Pro" panose="020B0503030403020204" pitchFamily="34" charset="0"/>
                <a:ea typeface="Segoe UI" pitchFamily="34" charset="0"/>
                <a:cs typeface="Segoe UI" pitchFamily="34" charset="0"/>
              </a:rPr>
              <a:t>Not always possible (e.g. surgery vs. drug) </a:t>
            </a:r>
          </a:p>
          <a:p>
            <a:r>
              <a:rPr lang="en-GB" sz="2800" dirty="0">
                <a:latin typeface="Source Sans Pro" panose="020B0503030403020204" pitchFamily="34" charset="0"/>
                <a:ea typeface="Segoe UI" pitchFamily="34" charset="0"/>
                <a:cs typeface="Segoe UI" pitchFamily="34" charset="0"/>
              </a:rPr>
              <a:t>Intention to treat analysis can reduce attrition bias</a:t>
            </a:r>
          </a:p>
          <a:p>
            <a:endParaRPr lang="en-GB" dirty="0"/>
          </a:p>
        </p:txBody>
      </p:sp>
      <p:sp>
        <p:nvSpPr>
          <p:cNvPr id="4" name="Text Placeholder 3">
            <a:extLst>
              <a:ext uri="{FF2B5EF4-FFF2-40B4-BE49-F238E27FC236}">
                <a16:creationId xmlns:a16="http://schemas.microsoft.com/office/drawing/2014/main" id="{6999C20D-387B-4504-BEA2-0BE55B99A0C4}"/>
              </a:ext>
            </a:extLst>
          </p:cNvPr>
          <p:cNvSpPr>
            <a:spLocks noGrp="1"/>
          </p:cNvSpPr>
          <p:nvPr>
            <p:ph type="body" sz="quarter" idx="11"/>
          </p:nvPr>
        </p:nvSpPr>
        <p:spPr/>
        <p:txBody>
          <a:bodyPr/>
          <a:lstStyle/>
          <a:p>
            <a:r>
              <a:rPr lang="en-GB" b="1" dirty="0">
                <a:latin typeface="Source Sans Pro" panose="020B0503030403020204" pitchFamily="34" charset="0"/>
                <a:ea typeface="Segoe UI" pitchFamily="34" charset="0"/>
                <a:cs typeface="Segoe UI" pitchFamily="34" charset="0"/>
              </a:rPr>
              <a:t>Minimising bias</a:t>
            </a:r>
            <a:endParaRPr lang="en-GB" b="1" dirty="0">
              <a:latin typeface="Source Sans Pro" panose="020B0503030403020204" pitchFamily="34" charset="0"/>
            </a:endParaRPr>
          </a:p>
        </p:txBody>
      </p:sp>
    </p:spTree>
    <p:extLst>
      <p:ext uri="{BB962C8B-B14F-4D97-AF65-F5344CB8AC3E}">
        <p14:creationId xmlns:p14="http://schemas.microsoft.com/office/powerpoint/2010/main" val="186456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pPr>
              <a:spcAft>
                <a:spcPts val="1200"/>
              </a:spcAft>
            </a:pPr>
            <a:r>
              <a:rPr lang="en-GB" sz="2600" dirty="0">
                <a:latin typeface="Segoe UI" pitchFamily="34" charset="0"/>
                <a:ea typeface="Segoe UI" pitchFamily="34" charset="0"/>
                <a:cs typeface="Segoe UI" pitchFamily="34" charset="0"/>
              </a:rPr>
              <a:t>Assessment is based on the group participants were initially allocated to.</a:t>
            </a:r>
          </a:p>
          <a:p>
            <a:pPr>
              <a:spcAft>
                <a:spcPts val="1200"/>
              </a:spcAft>
            </a:pPr>
            <a:r>
              <a:rPr lang="en-GB" sz="2600" dirty="0">
                <a:latin typeface="Segoe UI" pitchFamily="34" charset="0"/>
                <a:ea typeface="Segoe UI" pitchFamily="34" charset="0"/>
                <a:cs typeface="Segoe UI" pitchFamily="34" charset="0"/>
              </a:rPr>
              <a:t>Often used to assess clinical effectiveness rather than efficacy as it mirrors actual practice e.g. in real life not everyone adheres to treatments if there are side effects</a:t>
            </a:r>
          </a:p>
          <a:p>
            <a:pPr>
              <a:spcAft>
                <a:spcPts val="1200"/>
              </a:spcAft>
            </a:pPr>
            <a:r>
              <a:rPr lang="en-GB" sz="2600" dirty="0">
                <a:latin typeface="Segoe UI" pitchFamily="34" charset="0"/>
                <a:ea typeface="Segoe UI" pitchFamily="34" charset="0"/>
                <a:cs typeface="Segoe UI" pitchFamily="34" charset="0"/>
              </a:rPr>
              <a:t>Other statistical methods can be used to take missing data into account</a:t>
            </a:r>
          </a:p>
        </p:txBody>
      </p:sp>
      <p:sp>
        <p:nvSpPr>
          <p:cNvPr id="4" name="Text Placeholder 3">
            <a:extLst>
              <a:ext uri="{FF2B5EF4-FFF2-40B4-BE49-F238E27FC236}">
                <a16:creationId xmlns:a16="http://schemas.microsoft.com/office/drawing/2014/main" id="{8D6375C0-E99E-41CE-AEA6-52FC7DD407FB}"/>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Intention to treat</a:t>
            </a:r>
            <a:endParaRPr lang="en-GB" b="1" dirty="0"/>
          </a:p>
        </p:txBody>
      </p:sp>
    </p:spTree>
    <p:extLst>
      <p:ext uri="{BB962C8B-B14F-4D97-AF65-F5344CB8AC3E}">
        <p14:creationId xmlns:p14="http://schemas.microsoft.com/office/powerpoint/2010/main" val="3332447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fontScale="92500" lnSpcReduction="20000"/>
          </a:bodyPr>
          <a:lstStyle/>
          <a:p>
            <a:pPr>
              <a:spcAft>
                <a:spcPts val="1200"/>
              </a:spcAft>
            </a:pPr>
            <a:r>
              <a:rPr lang="en-GB" sz="2800" dirty="0">
                <a:latin typeface="Source Sans Pro" panose="020B0503030403020204" pitchFamily="34" charset="0"/>
                <a:ea typeface="Segoe UI" pitchFamily="34" charset="0"/>
                <a:cs typeface="Segoe UI" pitchFamily="34" charset="0"/>
              </a:rPr>
              <a:t>Sample size – was the study big enough?</a:t>
            </a:r>
          </a:p>
          <a:p>
            <a:pPr>
              <a:spcAft>
                <a:spcPts val="1200"/>
              </a:spcAft>
            </a:pPr>
            <a:r>
              <a:rPr lang="en-GB" sz="2800" dirty="0">
                <a:latin typeface="Source Sans Pro" panose="020B0503030403020204" pitchFamily="34" charset="0"/>
                <a:ea typeface="Segoe UI" pitchFamily="34" charset="0"/>
                <a:cs typeface="Segoe UI" pitchFamily="34" charset="0"/>
              </a:rPr>
              <a:t>Duration of follow-up</a:t>
            </a:r>
          </a:p>
          <a:p>
            <a:pPr>
              <a:spcAft>
                <a:spcPts val="1200"/>
              </a:spcAft>
            </a:pPr>
            <a:r>
              <a:rPr lang="en-GB" sz="2800" dirty="0">
                <a:latin typeface="Source Sans Pro" panose="020B0503030403020204" pitchFamily="34" charset="0"/>
                <a:ea typeface="Segoe UI" pitchFamily="34" charset="0"/>
                <a:cs typeface="Segoe UI" pitchFamily="34" charset="0"/>
              </a:rPr>
              <a:t>Were methods of assessment reasonable?</a:t>
            </a:r>
          </a:p>
          <a:p>
            <a:pPr>
              <a:spcAft>
                <a:spcPts val="1200"/>
              </a:spcAft>
            </a:pPr>
            <a:r>
              <a:rPr lang="en-GB" sz="2800" dirty="0">
                <a:latin typeface="Source Sans Pro" panose="020B0503030403020204" pitchFamily="34" charset="0"/>
                <a:ea typeface="Segoe UI" pitchFamily="34" charset="0"/>
                <a:cs typeface="Segoe UI" pitchFamily="34" charset="0"/>
              </a:rPr>
              <a:t>Are results presented for all outcomes?</a:t>
            </a:r>
          </a:p>
          <a:p>
            <a:pPr>
              <a:spcAft>
                <a:spcPts val="1200"/>
              </a:spcAft>
            </a:pPr>
            <a:r>
              <a:rPr lang="en-GB" sz="2800" dirty="0">
                <a:latin typeface="Source Sans Pro" panose="020B0503030403020204" pitchFamily="34" charset="0"/>
                <a:ea typeface="Segoe UI" pitchFamily="34" charset="0"/>
                <a:cs typeface="Segoe UI" pitchFamily="34" charset="0"/>
              </a:rPr>
              <a:t>Do the numbers add up?</a:t>
            </a:r>
          </a:p>
          <a:p>
            <a:pPr>
              <a:spcAft>
                <a:spcPts val="1200"/>
              </a:spcAft>
            </a:pPr>
            <a:r>
              <a:rPr lang="en-GB" sz="2800" dirty="0">
                <a:latin typeface="Source Sans Pro" panose="020B0503030403020204" pitchFamily="34" charset="0"/>
                <a:ea typeface="Segoe UI" pitchFamily="34" charset="0"/>
                <a:cs typeface="Segoe UI" pitchFamily="34" charset="0"/>
              </a:rPr>
              <a:t>Are the results statistically significant </a:t>
            </a:r>
          </a:p>
          <a:p>
            <a:pPr lvl="1">
              <a:spcAft>
                <a:spcPts val="1200"/>
              </a:spcAft>
            </a:pPr>
            <a:r>
              <a:rPr lang="en-GB" sz="2400" dirty="0">
                <a:latin typeface="Source Sans Pro" panose="020B0503030403020204" pitchFamily="34" charset="0"/>
                <a:ea typeface="Segoe UI" pitchFamily="34" charset="0"/>
                <a:cs typeface="Segoe UI" pitchFamily="34" charset="0"/>
              </a:rPr>
              <a:t>(P&lt;0.05, 95% confidence interval)?</a:t>
            </a:r>
          </a:p>
          <a:p>
            <a:pPr>
              <a:spcAft>
                <a:spcPts val="1200"/>
              </a:spcAft>
            </a:pPr>
            <a:r>
              <a:rPr lang="en-GB" sz="2800" dirty="0">
                <a:latin typeface="Source Sans Pro" panose="020B0503030403020204" pitchFamily="34" charset="0"/>
                <a:ea typeface="Segoe UI" pitchFamily="34" charset="0"/>
                <a:cs typeface="Segoe UI" pitchFamily="34" charset="0"/>
              </a:rPr>
              <a:t>If so, are they clinically important?</a:t>
            </a:r>
          </a:p>
        </p:txBody>
      </p:sp>
      <p:sp>
        <p:nvSpPr>
          <p:cNvPr id="4" name="Text Placeholder 3">
            <a:extLst>
              <a:ext uri="{FF2B5EF4-FFF2-40B4-BE49-F238E27FC236}">
                <a16:creationId xmlns:a16="http://schemas.microsoft.com/office/drawing/2014/main" id="{FE595676-3EBA-4FD2-ABB7-883018D6E421}"/>
              </a:ext>
            </a:extLst>
          </p:cNvPr>
          <p:cNvSpPr>
            <a:spLocks noGrp="1"/>
          </p:cNvSpPr>
          <p:nvPr>
            <p:ph type="body" sz="quarter" idx="11"/>
          </p:nvPr>
        </p:nvSpPr>
        <p:spPr/>
        <p:txBody>
          <a:bodyPr/>
          <a:lstStyle/>
          <a:p>
            <a:r>
              <a:rPr lang="en-GB" b="1" dirty="0">
                <a:latin typeface="Source Sans Pro" panose="020B0503030403020204" pitchFamily="34" charset="0"/>
                <a:ea typeface="Segoe UI" pitchFamily="34" charset="0"/>
                <a:cs typeface="Segoe UI" pitchFamily="34" charset="0"/>
              </a:rPr>
              <a:t>Other issues</a:t>
            </a:r>
            <a:endParaRPr lang="en-GB" b="1" dirty="0">
              <a:latin typeface="Source Sans Pro" panose="020B0503030403020204" pitchFamily="34" charset="0"/>
            </a:endParaRPr>
          </a:p>
        </p:txBody>
      </p:sp>
    </p:spTree>
    <p:extLst>
      <p:ext uri="{BB962C8B-B14F-4D97-AF65-F5344CB8AC3E}">
        <p14:creationId xmlns:p14="http://schemas.microsoft.com/office/powerpoint/2010/main" val="231524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514350" indent="-514350">
              <a:lnSpc>
                <a:spcPct val="120000"/>
              </a:lnSpc>
              <a:spcAft>
                <a:spcPts val="1200"/>
              </a:spcAft>
              <a:buFont typeface="+mj-lt"/>
              <a:buAutoNum type="arabicPeriod"/>
            </a:pPr>
            <a:r>
              <a:rPr lang="en-GB" dirty="0">
                <a:latin typeface="Source Sans Pro" panose="020B0503030403020204" pitchFamily="34" charset="0"/>
                <a:ea typeface="Segoe UI" pitchFamily="34" charset="0"/>
                <a:cs typeface="Segoe UI" pitchFamily="34" charset="0"/>
              </a:rPr>
              <a:t>Treatment reduces the risk of having decay by about 62%</a:t>
            </a:r>
          </a:p>
          <a:p>
            <a:pPr marL="514350" indent="-514350">
              <a:lnSpc>
                <a:spcPct val="120000"/>
              </a:lnSpc>
              <a:spcAft>
                <a:spcPts val="1200"/>
              </a:spcAft>
              <a:buFont typeface="+mj-lt"/>
              <a:buAutoNum type="arabicPeriod"/>
            </a:pPr>
            <a:r>
              <a:rPr lang="en-GB" dirty="0">
                <a:latin typeface="Source Sans Pro" panose="020B0503030403020204" pitchFamily="34" charset="0"/>
                <a:ea typeface="Segoe UI" pitchFamily="34" charset="0"/>
                <a:cs typeface="Segoe UI" pitchFamily="34" charset="0"/>
              </a:rPr>
              <a:t>Treatment reduced the odds of having decay by about 83%</a:t>
            </a:r>
          </a:p>
          <a:p>
            <a:pPr marL="514350" indent="-514350">
              <a:lnSpc>
                <a:spcPct val="120000"/>
              </a:lnSpc>
              <a:spcAft>
                <a:spcPts val="1200"/>
              </a:spcAft>
              <a:buFont typeface="+mj-lt"/>
              <a:buAutoNum type="arabicPeriod"/>
            </a:pPr>
            <a:r>
              <a:rPr lang="en-GB" dirty="0">
                <a:latin typeface="Source Sans Pro" panose="020B0503030403020204" pitchFamily="34" charset="0"/>
                <a:ea typeface="Segoe UI" pitchFamily="34" charset="0"/>
                <a:cs typeface="Segoe UI" pitchFamily="34" charset="0"/>
              </a:rPr>
              <a:t>Treatment produces an absolute reduction in risk of decay of 42%</a:t>
            </a:r>
            <a:endParaRPr lang="en-US" dirty="0">
              <a:latin typeface="Source Sans Pro" panose="020B0503030403020204" pitchFamily="34" charset="0"/>
            </a:endParaRPr>
          </a:p>
        </p:txBody>
      </p:sp>
      <p:sp>
        <p:nvSpPr>
          <p:cNvPr id="4" name="Text Placeholder 3">
            <a:extLst>
              <a:ext uri="{FF2B5EF4-FFF2-40B4-BE49-F238E27FC236}">
                <a16:creationId xmlns:a16="http://schemas.microsoft.com/office/drawing/2014/main" id="{1223C34A-C777-4E9E-92CA-2BFEFA97EA22}"/>
              </a:ext>
            </a:extLst>
          </p:cNvPr>
          <p:cNvSpPr>
            <a:spLocks noGrp="1"/>
          </p:cNvSpPr>
          <p:nvPr>
            <p:ph type="body" sz="quarter" idx="11"/>
          </p:nvPr>
        </p:nvSpPr>
        <p:spPr/>
        <p:txBody>
          <a:bodyPr/>
          <a:lstStyle/>
          <a:p>
            <a:r>
              <a:rPr lang="en-GB" b="1" dirty="0">
                <a:latin typeface="Source Sans Pro" panose="020B0503030403020204" pitchFamily="34" charset="0"/>
                <a:ea typeface="Segoe UI" pitchFamily="34" charset="0"/>
                <a:cs typeface="Segoe UI" pitchFamily="34" charset="0"/>
              </a:rPr>
              <a:t>Which would you choose?</a:t>
            </a:r>
            <a:endParaRPr lang="en-GB" b="1" dirty="0">
              <a:latin typeface="Source Sans Pro" panose="020B0503030403020204" pitchFamily="34" charset="0"/>
            </a:endParaRPr>
          </a:p>
        </p:txBody>
      </p:sp>
    </p:spTree>
    <p:extLst>
      <p:ext uri="{BB962C8B-B14F-4D97-AF65-F5344CB8AC3E}">
        <p14:creationId xmlns:p14="http://schemas.microsoft.com/office/powerpoint/2010/main" val="2221068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E02F21F-F664-43A4-90B9-864D1AD1106C}"/>
              </a:ext>
            </a:extLst>
          </p:cNvPr>
          <p:cNvSpPr>
            <a:spLocks noGrp="1"/>
          </p:cNvSpPr>
          <p:nvPr>
            <p:ph type="body" sz="quarter" idx="11"/>
          </p:nvPr>
        </p:nvSpPr>
        <p:spPr/>
        <p:txBody>
          <a:bodyPr/>
          <a:lstStyle/>
          <a:p>
            <a:r>
              <a:rPr lang="en-GB" b="1" dirty="0">
                <a:latin typeface="Source Sans Pro" panose="020B0503030403020204" pitchFamily="34" charset="0"/>
                <a:ea typeface="Segoe UI" pitchFamily="34" charset="0"/>
                <a:cs typeface="Segoe UI" pitchFamily="34" charset="0"/>
              </a:rPr>
              <a:t>2x2 tables</a:t>
            </a:r>
            <a:endParaRPr lang="en-GB" b="1" dirty="0">
              <a:latin typeface="Source Sans Pro" panose="020B0503030403020204" pitchFamily="34" charset="0"/>
            </a:endParaRPr>
          </a:p>
        </p:txBody>
      </p:sp>
      <p:pic>
        <p:nvPicPr>
          <p:cNvPr id="4" name="Content Placeholder 3"/>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405581" y="2657629"/>
            <a:ext cx="5853113" cy="3219450"/>
          </a:xfrm>
        </p:spPr>
      </p:pic>
      <p:sp>
        <p:nvSpPr>
          <p:cNvPr id="5" name="Rectangle 32"/>
          <p:cNvSpPr>
            <a:spLocks noChangeArrowheads="1"/>
          </p:cNvSpPr>
          <p:nvPr/>
        </p:nvSpPr>
        <p:spPr bwMode="auto">
          <a:xfrm>
            <a:off x="352762" y="1759923"/>
            <a:ext cx="5406483"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r>
              <a:rPr lang="en-US" sz="2600" b="1" dirty="0">
                <a:solidFill>
                  <a:srgbClr val="000099"/>
                </a:solidFill>
                <a:latin typeface="Source Sans Pro" panose="020B0503030403020204" pitchFamily="34" charset="0"/>
              </a:rPr>
              <a:t>Hypothetical trial of fissure sealant</a:t>
            </a:r>
            <a:br>
              <a:rPr lang="en-US" sz="2600" b="1" dirty="0">
                <a:solidFill>
                  <a:srgbClr val="000099"/>
                </a:solidFill>
                <a:latin typeface="Source Sans Pro" panose="020B0503030403020204" pitchFamily="34" charset="0"/>
              </a:rPr>
            </a:br>
            <a:r>
              <a:rPr lang="en-US" sz="2600" b="1" dirty="0">
                <a:solidFill>
                  <a:srgbClr val="000099"/>
                </a:solidFill>
                <a:latin typeface="Source Sans Pro" panose="020B0503030403020204" pitchFamily="34" charset="0"/>
              </a:rPr>
              <a:t> on permanent molars</a:t>
            </a:r>
            <a:endParaRPr lang="en-GB" sz="2600" b="1" dirty="0">
              <a:solidFill>
                <a:srgbClr val="000099"/>
              </a:solidFill>
              <a:latin typeface="Source Sans Pro" panose="020B0503030403020204" pitchFamily="34" charset="0"/>
            </a:endParaRPr>
          </a:p>
        </p:txBody>
      </p:sp>
      <p:sp>
        <p:nvSpPr>
          <p:cNvPr id="6" name="TextBox 5"/>
          <p:cNvSpPr txBox="1"/>
          <p:nvPr/>
        </p:nvSpPr>
        <p:spPr>
          <a:xfrm>
            <a:off x="6548644" y="4746618"/>
            <a:ext cx="2249421" cy="1200329"/>
          </a:xfrm>
          <a:prstGeom prst="rect">
            <a:avLst/>
          </a:prstGeom>
          <a:noFill/>
        </p:spPr>
        <p:txBody>
          <a:bodyPr wrap="none" rtlCol="0">
            <a:spAutoFit/>
          </a:bodyPr>
          <a:lstStyle/>
          <a:p>
            <a:r>
              <a:rPr lang="en-US" b="1" dirty="0"/>
              <a:t>Absolute risk (-42%)</a:t>
            </a:r>
          </a:p>
          <a:p>
            <a:r>
              <a:rPr lang="en-US" dirty="0"/>
              <a:t>Risk 1 = 6/24 = 0.25</a:t>
            </a:r>
          </a:p>
          <a:p>
            <a:r>
              <a:rPr lang="en-US" dirty="0"/>
              <a:t>Risk 2 = </a:t>
            </a:r>
            <a:r>
              <a:rPr lang="en-US" dirty="0">
                <a:latin typeface="Source Sans Pro" panose="020B0503030403020204" pitchFamily="34" charset="0"/>
              </a:rPr>
              <a:t>16/24</a:t>
            </a:r>
            <a:r>
              <a:rPr lang="en-US" dirty="0"/>
              <a:t> = 0.667</a:t>
            </a:r>
          </a:p>
          <a:p>
            <a:r>
              <a:rPr lang="en-US" dirty="0"/>
              <a:t>0.667 – 0.25 = 0.417</a:t>
            </a:r>
          </a:p>
        </p:txBody>
      </p:sp>
      <p:sp>
        <p:nvSpPr>
          <p:cNvPr id="7" name="TextBox 6"/>
          <p:cNvSpPr txBox="1"/>
          <p:nvPr/>
        </p:nvSpPr>
        <p:spPr>
          <a:xfrm>
            <a:off x="6548644" y="1714337"/>
            <a:ext cx="2390398" cy="1477328"/>
          </a:xfrm>
          <a:prstGeom prst="rect">
            <a:avLst/>
          </a:prstGeom>
          <a:noFill/>
        </p:spPr>
        <p:txBody>
          <a:bodyPr wrap="none" rtlCol="0">
            <a:spAutoFit/>
          </a:bodyPr>
          <a:lstStyle/>
          <a:p>
            <a:r>
              <a:rPr lang="en-US" b="1" dirty="0">
                <a:latin typeface="Source Sans Pro" panose="020B0503030403020204" pitchFamily="34" charset="0"/>
              </a:rPr>
              <a:t>Risk reduction (-62%)</a:t>
            </a:r>
          </a:p>
          <a:p>
            <a:r>
              <a:rPr lang="en-US" dirty="0">
                <a:latin typeface="Source Sans Pro" panose="020B0503030403020204" pitchFamily="34" charset="0"/>
              </a:rPr>
              <a:t>Risk 1 = 6/24 = 0.25</a:t>
            </a:r>
          </a:p>
          <a:p>
            <a:r>
              <a:rPr lang="en-US" dirty="0">
                <a:latin typeface="Source Sans Pro" panose="020B0503030403020204" pitchFamily="34" charset="0"/>
              </a:rPr>
              <a:t>Risk 2 = 16/24 = 0.667</a:t>
            </a:r>
          </a:p>
          <a:p>
            <a:r>
              <a:rPr lang="en-US" dirty="0">
                <a:latin typeface="Source Sans Pro" panose="020B0503030403020204" pitchFamily="34" charset="0"/>
              </a:rPr>
              <a:t>0.667 – 0.25 = 0.417</a:t>
            </a:r>
          </a:p>
          <a:p>
            <a:r>
              <a:rPr lang="en-US" dirty="0">
                <a:latin typeface="Source Sans Pro" panose="020B0503030403020204" pitchFamily="34" charset="0"/>
              </a:rPr>
              <a:t>0.417/0.667 = 0.625</a:t>
            </a:r>
          </a:p>
        </p:txBody>
      </p:sp>
      <p:sp>
        <p:nvSpPr>
          <p:cNvPr id="8" name="TextBox 7"/>
          <p:cNvSpPr txBox="1"/>
          <p:nvPr/>
        </p:nvSpPr>
        <p:spPr>
          <a:xfrm>
            <a:off x="6548644" y="3279273"/>
            <a:ext cx="2327417" cy="1477328"/>
          </a:xfrm>
          <a:prstGeom prst="rect">
            <a:avLst/>
          </a:prstGeom>
          <a:noFill/>
        </p:spPr>
        <p:txBody>
          <a:bodyPr wrap="none" rtlCol="0">
            <a:spAutoFit/>
          </a:bodyPr>
          <a:lstStyle/>
          <a:p>
            <a:r>
              <a:rPr lang="en-US" b="1" dirty="0"/>
              <a:t>Odds reduction (-83%)</a:t>
            </a:r>
          </a:p>
          <a:p>
            <a:r>
              <a:rPr lang="en-US" dirty="0">
                <a:latin typeface="Source Sans Pro" panose="020B0503030403020204" pitchFamily="34" charset="0"/>
              </a:rPr>
              <a:t>Odds</a:t>
            </a:r>
            <a:r>
              <a:rPr lang="en-US" dirty="0"/>
              <a:t> 1 = 6/18 = 0.333</a:t>
            </a:r>
          </a:p>
          <a:p>
            <a:r>
              <a:rPr lang="en-US" dirty="0"/>
              <a:t>Odds 2 = 16/8 = 2</a:t>
            </a:r>
          </a:p>
          <a:p>
            <a:r>
              <a:rPr lang="en-US" dirty="0"/>
              <a:t>2 – 0.333 = 1.667</a:t>
            </a:r>
          </a:p>
          <a:p>
            <a:r>
              <a:rPr lang="en-US" dirty="0"/>
              <a:t>1.667/2 =0.8335</a:t>
            </a:r>
          </a:p>
        </p:txBody>
      </p:sp>
    </p:spTree>
    <p:extLst>
      <p:ext uri="{BB962C8B-B14F-4D97-AF65-F5344CB8AC3E}">
        <p14:creationId xmlns:p14="http://schemas.microsoft.com/office/powerpoint/2010/main" val="7661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65221" y="1798797"/>
            <a:ext cx="7884708" cy="4486261"/>
          </a:xfrm>
        </p:spPr>
        <p:txBody>
          <a:bodyPr/>
          <a:lstStyle/>
          <a:p>
            <a:r>
              <a:rPr lang="en-GB" dirty="0">
                <a:latin typeface="Source Sans Pro" panose="020B0503030403020204" pitchFamily="34" charset="0"/>
                <a:ea typeface="Segoe UI" pitchFamily="34" charset="0"/>
                <a:cs typeface="Segoe UI" pitchFamily="34" charset="0"/>
              </a:rPr>
              <a:t>Not all valid research is relevant</a:t>
            </a:r>
          </a:p>
          <a:p>
            <a:r>
              <a:rPr lang="en-GB" dirty="0">
                <a:latin typeface="Source Sans Pro" panose="020B0503030403020204" pitchFamily="34" charset="0"/>
                <a:ea typeface="Segoe UI" pitchFamily="34" charset="0"/>
                <a:cs typeface="Segoe UI" pitchFamily="34" charset="0"/>
              </a:rPr>
              <a:t>How </a:t>
            </a:r>
            <a:r>
              <a:rPr lang="en-GB" dirty="0" err="1">
                <a:latin typeface="Source Sans Pro" panose="020B0503030403020204" pitchFamily="34" charset="0"/>
                <a:ea typeface="Segoe UI" pitchFamily="34" charset="0"/>
                <a:cs typeface="Segoe UI" pitchFamily="34" charset="0"/>
              </a:rPr>
              <a:t>generalisable</a:t>
            </a:r>
            <a:r>
              <a:rPr lang="en-GB" dirty="0">
                <a:latin typeface="Source Sans Pro" panose="020B0503030403020204" pitchFamily="34" charset="0"/>
                <a:ea typeface="Segoe UI" pitchFamily="34" charset="0"/>
                <a:cs typeface="Segoe UI" pitchFamily="34" charset="0"/>
              </a:rPr>
              <a:t> are the findings?</a:t>
            </a:r>
          </a:p>
          <a:p>
            <a:r>
              <a:rPr lang="en-GB" dirty="0">
                <a:latin typeface="Source Sans Pro" panose="020B0503030403020204" pitchFamily="34" charset="0"/>
                <a:ea typeface="Segoe UI" pitchFamily="34" charset="0"/>
                <a:cs typeface="Segoe UI" pitchFamily="34" charset="0"/>
              </a:rPr>
              <a:t>Is it feasible to implement the findings?</a:t>
            </a:r>
          </a:p>
          <a:p>
            <a:endParaRPr lang="en-GB" dirty="0">
              <a:latin typeface="Source Sans Pro" panose="020B0503030403020204" pitchFamily="34" charset="0"/>
              <a:ea typeface="Segoe UI" pitchFamily="34" charset="0"/>
              <a:cs typeface="Segoe UI" pitchFamily="34" charset="0"/>
            </a:endParaRPr>
          </a:p>
          <a:p>
            <a:r>
              <a:rPr lang="en-GB" dirty="0">
                <a:latin typeface="Source Sans Pro" panose="020B0503030403020204" pitchFamily="34" charset="0"/>
                <a:ea typeface="Segoe UI" pitchFamily="34" charset="0"/>
                <a:cs typeface="Segoe UI" pitchFamily="34" charset="0"/>
              </a:rPr>
              <a:t>Use PICO to determine if the study is relevant to answer your question</a:t>
            </a:r>
          </a:p>
          <a:p>
            <a:pPr lvl="1">
              <a:buNone/>
            </a:pPr>
            <a:r>
              <a:rPr lang="en-GB" b="1" dirty="0">
                <a:latin typeface="Source Sans Pro" panose="020B0503030403020204" pitchFamily="34" charset="0"/>
                <a:ea typeface="Segoe UI" pitchFamily="34" charset="0"/>
                <a:cs typeface="Segoe UI" pitchFamily="34" charset="0"/>
              </a:rPr>
              <a:t>P</a:t>
            </a:r>
            <a:r>
              <a:rPr lang="en-GB" dirty="0">
                <a:latin typeface="Source Sans Pro" panose="020B0503030403020204" pitchFamily="34" charset="0"/>
                <a:ea typeface="Segoe UI" pitchFamily="34" charset="0"/>
                <a:cs typeface="Segoe UI" pitchFamily="34" charset="0"/>
              </a:rPr>
              <a:t>(</a:t>
            </a:r>
            <a:r>
              <a:rPr lang="en-GB" dirty="0" err="1">
                <a:latin typeface="Source Sans Pro" panose="020B0503030403020204" pitchFamily="34" charset="0"/>
                <a:ea typeface="Segoe UI" pitchFamily="34" charset="0"/>
                <a:cs typeface="Segoe UI" pitchFamily="34" charset="0"/>
              </a:rPr>
              <a:t>atient</a:t>
            </a:r>
            <a:r>
              <a:rPr lang="en-GB" dirty="0">
                <a:latin typeface="Source Sans Pro" panose="020B0503030403020204" pitchFamily="34" charset="0"/>
                <a:ea typeface="Segoe UI" pitchFamily="34" charset="0"/>
                <a:cs typeface="Segoe UI" pitchFamily="34" charset="0"/>
              </a:rPr>
              <a:t>)</a:t>
            </a:r>
            <a:r>
              <a:rPr lang="en-GB" b="1" dirty="0">
                <a:latin typeface="Source Sans Pro" panose="020B0503030403020204" pitchFamily="34" charset="0"/>
                <a:ea typeface="Segoe UI" pitchFamily="34" charset="0"/>
                <a:cs typeface="Segoe UI" pitchFamily="34" charset="0"/>
              </a:rPr>
              <a:t>I</a:t>
            </a:r>
            <a:r>
              <a:rPr lang="en-GB" dirty="0">
                <a:latin typeface="Source Sans Pro" panose="020B0503030403020204" pitchFamily="34" charset="0"/>
                <a:ea typeface="Segoe UI" pitchFamily="34" charset="0"/>
                <a:cs typeface="Segoe UI" pitchFamily="34" charset="0"/>
              </a:rPr>
              <a:t>(</a:t>
            </a:r>
            <a:r>
              <a:rPr lang="en-GB" dirty="0" err="1">
                <a:latin typeface="Source Sans Pro" panose="020B0503030403020204" pitchFamily="34" charset="0"/>
                <a:ea typeface="Segoe UI" pitchFamily="34" charset="0"/>
                <a:cs typeface="Segoe UI" pitchFamily="34" charset="0"/>
              </a:rPr>
              <a:t>ntervention</a:t>
            </a:r>
            <a:r>
              <a:rPr lang="en-GB" dirty="0">
                <a:latin typeface="Source Sans Pro" panose="020B0503030403020204" pitchFamily="34" charset="0"/>
                <a:ea typeface="Segoe UI" pitchFamily="34" charset="0"/>
                <a:cs typeface="Segoe UI" pitchFamily="34" charset="0"/>
              </a:rPr>
              <a:t>)</a:t>
            </a:r>
            <a:r>
              <a:rPr lang="en-GB" b="1" dirty="0">
                <a:latin typeface="Source Sans Pro" panose="020B0503030403020204" pitchFamily="34" charset="0"/>
                <a:ea typeface="Segoe UI" pitchFamily="34" charset="0"/>
                <a:cs typeface="Segoe UI" pitchFamily="34" charset="0"/>
              </a:rPr>
              <a:t>C</a:t>
            </a:r>
            <a:r>
              <a:rPr lang="en-GB" dirty="0">
                <a:latin typeface="Source Sans Pro" panose="020B0503030403020204" pitchFamily="34" charset="0"/>
                <a:ea typeface="Segoe UI" pitchFamily="34" charset="0"/>
                <a:cs typeface="Segoe UI" pitchFamily="34" charset="0"/>
              </a:rPr>
              <a:t>(</a:t>
            </a:r>
            <a:r>
              <a:rPr lang="en-GB" dirty="0" err="1">
                <a:latin typeface="Source Sans Pro" panose="020B0503030403020204" pitchFamily="34" charset="0"/>
                <a:ea typeface="Segoe UI" pitchFamily="34" charset="0"/>
                <a:cs typeface="Segoe UI" pitchFamily="34" charset="0"/>
              </a:rPr>
              <a:t>omparison</a:t>
            </a:r>
            <a:r>
              <a:rPr lang="en-GB" dirty="0">
                <a:latin typeface="Source Sans Pro" panose="020B0503030403020204" pitchFamily="34" charset="0"/>
                <a:ea typeface="Segoe UI" pitchFamily="34" charset="0"/>
                <a:cs typeface="Segoe UI" pitchFamily="34" charset="0"/>
              </a:rPr>
              <a:t>)</a:t>
            </a:r>
            <a:r>
              <a:rPr lang="en-GB" b="1" dirty="0">
                <a:latin typeface="Source Sans Pro" panose="020B0503030403020204" pitchFamily="34" charset="0"/>
                <a:ea typeface="Segoe UI" pitchFamily="34" charset="0"/>
                <a:cs typeface="Segoe UI" pitchFamily="34" charset="0"/>
              </a:rPr>
              <a:t>O</a:t>
            </a:r>
            <a:r>
              <a:rPr lang="en-GB" dirty="0">
                <a:latin typeface="Source Sans Pro" panose="020B0503030403020204" pitchFamily="34" charset="0"/>
                <a:ea typeface="Segoe UI" pitchFamily="34" charset="0"/>
                <a:cs typeface="Segoe UI" pitchFamily="34" charset="0"/>
              </a:rPr>
              <a:t>(outcome)</a:t>
            </a:r>
          </a:p>
          <a:p>
            <a:endParaRPr lang="en-GB" dirty="0">
              <a:latin typeface="Segoe UI" pitchFamily="34" charset="0"/>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D5B8239D-1850-43F2-B8F9-7943D6B90ACE}"/>
              </a:ext>
            </a:extLst>
          </p:cNvPr>
          <p:cNvSpPr>
            <a:spLocks noGrp="1"/>
          </p:cNvSpPr>
          <p:nvPr>
            <p:ph type="body" sz="quarter" idx="11"/>
          </p:nvPr>
        </p:nvSpPr>
        <p:spPr>
          <a:xfrm>
            <a:off x="765222" y="634181"/>
            <a:ext cx="7685041" cy="1002532"/>
          </a:xfrm>
        </p:spPr>
        <p:txBody>
          <a:bodyPr>
            <a:normAutofit lnSpcReduction="10000"/>
          </a:bodyPr>
          <a:lstStyle/>
          <a:p>
            <a:r>
              <a:rPr lang="en-GB" sz="3200" b="1" dirty="0">
                <a:latin typeface="Source Sans Pro" panose="020B0503030403020204" pitchFamily="34" charset="0"/>
                <a:ea typeface="Segoe UI" pitchFamily="34" charset="0"/>
                <a:cs typeface="Segoe UI" pitchFamily="34" charset="0"/>
              </a:rPr>
              <a:t>Are the results relevant to your clinical practice?</a:t>
            </a:r>
            <a:endParaRPr lang="en-GB" sz="3200" b="1" dirty="0">
              <a:latin typeface="Source Sans Pro" panose="020B0503030403020204" pitchFamily="34" charset="0"/>
            </a:endParaRPr>
          </a:p>
        </p:txBody>
      </p:sp>
    </p:spTree>
    <p:extLst>
      <p:ext uri="{BB962C8B-B14F-4D97-AF65-F5344CB8AC3E}">
        <p14:creationId xmlns:p14="http://schemas.microsoft.com/office/powerpoint/2010/main" val="1721877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pPr>
              <a:spcAft>
                <a:spcPts val="1200"/>
              </a:spcAft>
            </a:pPr>
            <a:r>
              <a:rPr lang="en-GB" sz="2800" b="1" dirty="0">
                <a:latin typeface="Source Sans Pro" panose="020B0503030403020204" pitchFamily="34" charset="0"/>
                <a:ea typeface="Segoe UI" pitchFamily="34" charset="0"/>
                <a:cs typeface="Segoe UI" pitchFamily="34" charset="0"/>
              </a:rPr>
              <a:t>Experimental</a:t>
            </a:r>
            <a:r>
              <a:rPr lang="en-GB" sz="2800" dirty="0">
                <a:latin typeface="Source Sans Pro" panose="020B0503030403020204" pitchFamily="34" charset="0"/>
                <a:ea typeface="Segoe UI" pitchFamily="34" charset="0"/>
                <a:cs typeface="Segoe UI" pitchFamily="34" charset="0"/>
              </a:rPr>
              <a:t> studies are </a:t>
            </a:r>
            <a:r>
              <a:rPr lang="en-GB" sz="2800" u="sng" dirty="0">
                <a:latin typeface="Source Sans Pro" panose="020B0503030403020204" pitchFamily="34" charset="0"/>
                <a:ea typeface="Segoe UI" pitchFamily="34" charset="0"/>
                <a:cs typeface="Segoe UI" pitchFamily="34" charset="0"/>
              </a:rPr>
              <a:t>less</a:t>
            </a:r>
            <a:r>
              <a:rPr lang="en-GB" sz="2800" dirty="0">
                <a:latin typeface="Source Sans Pro" panose="020B0503030403020204" pitchFamily="34" charset="0"/>
                <a:ea typeface="Segoe UI" pitchFamily="34" charset="0"/>
                <a:cs typeface="Segoe UI" pitchFamily="34" charset="0"/>
              </a:rPr>
              <a:t> susceptible to bias than </a:t>
            </a:r>
            <a:r>
              <a:rPr lang="en-GB" sz="2800" b="1" dirty="0">
                <a:latin typeface="Source Sans Pro" panose="020B0503030403020204" pitchFamily="34" charset="0"/>
                <a:ea typeface="Segoe UI" pitchFamily="34" charset="0"/>
                <a:cs typeface="Segoe UI" pitchFamily="34" charset="0"/>
              </a:rPr>
              <a:t>observational</a:t>
            </a:r>
            <a:r>
              <a:rPr lang="en-GB" sz="2800" dirty="0">
                <a:latin typeface="Source Sans Pro" panose="020B0503030403020204" pitchFamily="34" charset="0"/>
                <a:ea typeface="Segoe UI" pitchFamily="34" charset="0"/>
                <a:cs typeface="Segoe UI" pitchFamily="34" charset="0"/>
              </a:rPr>
              <a:t> studies</a:t>
            </a:r>
          </a:p>
          <a:p>
            <a:pPr>
              <a:spcAft>
                <a:spcPts val="1200"/>
              </a:spcAft>
            </a:pPr>
            <a:r>
              <a:rPr lang="en-GB" sz="2800" b="1" dirty="0">
                <a:latin typeface="Source Sans Pro" panose="020B0503030403020204" pitchFamily="34" charset="0"/>
                <a:ea typeface="Segoe UI" pitchFamily="34" charset="0"/>
                <a:cs typeface="Segoe UI" pitchFamily="34" charset="0"/>
              </a:rPr>
              <a:t>Prospective</a:t>
            </a:r>
            <a:r>
              <a:rPr lang="en-GB" sz="2800" dirty="0">
                <a:latin typeface="Source Sans Pro" panose="020B0503030403020204" pitchFamily="34" charset="0"/>
                <a:ea typeface="Segoe UI" pitchFamily="34" charset="0"/>
                <a:cs typeface="Segoe UI" pitchFamily="34" charset="0"/>
              </a:rPr>
              <a:t> studies are </a:t>
            </a:r>
            <a:r>
              <a:rPr lang="en-GB" sz="2800" u="sng" dirty="0">
                <a:latin typeface="Source Sans Pro" panose="020B0503030403020204" pitchFamily="34" charset="0"/>
                <a:ea typeface="Segoe UI" pitchFamily="34" charset="0"/>
                <a:cs typeface="Segoe UI" pitchFamily="34" charset="0"/>
              </a:rPr>
              <a:t>less</a:t>
            </a:r>
            <a:r>
              <a:rPr lang="en-GB" sz="2800" dirty="0">
                <a:latin typeface="Source Sans Pro" panose="020B0503030403020204" pitchFamily="34" charset="0"/>
                <a:ea typeface="Segoe UI" pitchFamily="34" charset="0"/>
                <a:cs typeface="Segoe UI" pitchFamily="34" charset="0"/>
              </a:rPr>
              <a:t> susceptible to bias than </a:t>
            </a:r>
            <a:r>
              <a:rPr lang="en-GB" sz="2800" b="1" dirty="0">
                <a:latin typeface="Source Sans Pro" panose="020B0503030403020204" pitchFamily="34" charset="0"/>
                <a:ea typeface="Segoe UI" pitchFamily="34" charset="0"/>
                <a:cs typeface="Segoe UI" pitchFamily="34" charset="0"/>
              </a:rPr>
              <a:t>retrospective </a:t>
            </a:r>
            <a:r>
              <a:rPr lang="en-GB" sz="2800" dirty="0">
                <a:latin typeface="Source Sans Pro" panose="020B0503030403020204" pitchFamily="34" charset="0"/>
                <a:ea typeface="Segoe UI" pitchFamily="34" charset="0"/>
                <a:cs typeface="Segoe UI" pitchFamily="34" charset="0"/>
              </a:rPr>
              <a:t>studies</a:t>
            </a:r>
            <a:endParaRPr lang="en-GB" sz="2800" b="1" dirty="0">
              <a:latin typeface="Source Sans Pro" panose="020B0503030403020204" pitchFamily="34" charset="0"/>
              <a:ea typeface="Segoe UI" pitchFamily="34" charset="0"/>
              <a:cs typeface="Segoe UI" pitchFamily="34" charset="0"/>
            </a:endParaRPr>
          </a:p>
          <a:p>
            <a:pPr>
              <a:spcAft>
                <a:spcPts val="1200"/>
              </a:spcAft>
            </a:pPr>
            <a:r>
              <a:rPr lang="en-GB" sz="2800" b="1" dirty="0">
                <a:latin typeface="Source Sans Pro" panose="020B0503030403020204" pitchFamily="34" charset="0"/>
                <a:ea typeface="Segoe UI" pitchFamily="34" charset="0"/>
                <a:cs typeface="Segoe UI" pitchFamily="34" charset="0"/>
              </a:rPr>
              <a:t>Controlled</a:t>
            </a:r>
            <a:r>
              <a:rPr lang="en-GB" sz="2800" dirty="0">
                <a:latin typeface="Source Sans Pro" panose="020B0503030403020204" pitchFamily="34" charset="0"/>
                <a:ea typeface="Segoe UI" pitchFamily="34" charset="0"/>
                <a:cs typeface="Segoe UI" pitchFamily="34" charset="0"/>
              </a:rPr>
              <a:t> studies are less susceptible to bias than </a:t>
            </a:r>
            <a:r>
              <a:rPr lang="en-GB" sz="2800" b="1" dirty="0">
                <a:latin typeface="Source Sans Pro" panose="020B0503030403020204" pitchFamily="34" charset="0"/>
                <a:ea typeface="Segoe UI" pitchFamily="34" charset="0"/>
                <a:cs typeface="Segoe UI" pitchFamily="34" charset="0"/>
              </a:rPr>
              <a:t>uncontrolled</a:t>
            </a:r>
            <a:r>
              <a:rPr lang="en-GB" sz="2800" dirty="0">
                <a:latin typeface="Source Sans Pro" panose="020B0503030403020204" pitchFamily="34" charset="0"/>
                <a:ea typeface="Segoe UI" pitchFamily="34" charset="0"/>
                <a:cs typeface="Segoe UI" pitchFamily="34" charset="0"/>
              </a:rPr>
              <a:t> studies</a:t>
            </a:r>
            <a:endParaRPr lang="en-GB" sz="2800" b="1" dirty="0">
              <a:latin typeface="Source Sans Pro" panose="020B0503030403020204" pitchFamily="34" charset="0"/>
              <a:ea typeface="Segoe UI" pitchFamily="34" charset="0"/>
              <a:cs typeface="Segoe UI" pitchFamily="34" charset="0"/>
            </a:endParaRPr>
          </a:p>
          <a:p>
            <a:pPr algn="ctr">
              <a:spcAft>
                <a:spcPts val="1200"/>
              </a:spcAft>
              <a:buNone/>
            </a:pPr>
            <a:r>
              <a:rPr lang="en-GB" sz="2800" b="1" dirty="0">
                <a:latin typeface="Source Sans Pro" panose="020B0503030403020204" pitchFamily="34" charset="0"/>
                <a:ea typeface="Segoe UI" pitchFamily="34" charset="0"/>
                <a:cs typeface="Segoe UI" pitchFamily="34" charset="0"/>
              </a:rPr>
              <a:t>All studies need careful appraisal</a:t>
            </a:r>
          </a:p>
          <a:p>
            <a:pPr>
              <a:spcAft>
                <a:spcPts val="1200"/>
              </a:spcAft>
            </a:pPr>
            <a:r>
              <a:rPr lang="en-GB" sz="2800" b="1" dirty="0">
                <a:latin typeface="Source Sans Pro" panose="020B0503030403020204" pitchFamily="34" charset="0"/>
                <a:ea typeface="Segoe UI" pitchFamily="34" charset="0"/>
                <a:cs typeface="Segoe UI" pitchFamily="34" charset="0"/>
              </a:rPr>
              <a:t>Be cynical!</a:t>
            </a:r>
          </a:p>
        </p:txBody>
      </p:sp>
      <p:sp>
        <p:nvSpPr>
          <p:cNvPr id="4" name="Text Placeholder 3">
            <a:extLst>
              <a:ext uri="{FF2B5EF4-FFF2-40B4-BE49-F238E27FC236}">
                <a16:creationId xmlns:a16="http://schemas.microsoft.com/office/drawing/2014/main" id="{047413A3-9296-4B6D-A6D2-8AE38E22CBA9}"/>
              </a:ext>
            </a:extLst>
          </p:cNvPr>
          <p:cNvSpPr>
            <a:spLocks noGrp="1"/>
          </p:cNvSpPr>
          <p:nvPr>
            <p:ph type="body" sz="quarter" idx="11"/>
          </p:nvPr>
        </p:nvSpPr>
        <p:spPr/>
        <p:txBody>
          <a:bodyPr/>
          <a:lstStyle/>
          <a:p>
            <a:r>
              <a:rPr lang="en-GB" dirty="0">
                <a:latin typeface="Source Sans Pro" panose="020B0503030403020204" pitchFamily="34" charset="0"/>
                <a:ea typeface="Segoe UI" pitchFamily="34" charset="0"/>
                <a:cs typeface="Segoe UI" pitchFamily="34" charset="0"/>
              </a:rPr>
              <a:t>In general...</a:t>
            </a:r>
            <a:endParaRPr lang="en-GB" dirty="0">
              <a:latin typeface="Source Sans Pro" panose="020B0503030403020204" pitchFamily="34" charset="0"/>
            </a:endParaRPr>
          </a:p>
        </p:txBody>
      </p:sp>
    </p:spTree>
    <p:extLst>
      <p:ext uri="{BB962C8B-B14F-4D97-AF65-F5344CB8AC3E}">
        <p14:creationId xmlns:p14="http://schemas.microsoft.com/office/powerpoint/2010/main" val="167000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49A14A-DF4B-4E38-9F6D-A8946D6A5F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0622" y="1636713"/>
            <a:ext cx="5621536" cy="4779202"/>
          </a:xfrm>
          <a:prstGeom prst="rect">
            <a:avLst/>
          </a:prstGeom>
        </p:spPr>
      </p:pic>
      <p:sp>
        <p:nvSpPr>
          <p:cNvPr id="6" name="Text Placeholder 5">
            <a:extLst>
              <a:ext uri="{FF2B5EF4-FFF2-40B4-BE49-F238E27FC236}">
                <a16:creationId xmlns:a16="http://schemas.microsoft.com/office/drawing/2014/main" id="{AADE79F9-E02E-43BB-8160-DDD4FD99C0EB}"/>
              </a:ext>
            </a:extLst>
          </p:cNvPr>
          <p:cNvSpPr>
            <a:spLocks noGrp="1"/>
          </p:cNvSpPr>
          <p:nvPr>
            <p:ph type="body" sz="quarter" idx="11"/>
          </p:nvPr>
        </p:nvSpPr>
        <p:spPr/>
        <p:txBody>
          <a:bodyPr/>
          <a:lstStyle/>
          <a:p>
            <a:r>
              <a:rPr lang="en-US" b="1" dirty="0">
                <a:latin typeface="Source Sans Pro" panose="020B0503030403020204" pitchFamily="34" charset="0"/>
                <a:ea typeface="Segoe UI" pitchFamily="34" charset="0"/>
                <a:cs typeface="Segoe UI" pitchFamily="34" charset="0"/>
              </a:rPr>
              <a:t>Evidence-based practice</a:t>
            </a:r>
            <a:endParaRPr lang="en-GB" b="1" dirty="0">
              <a:latin typeface="Source Sans Pro" panose="020B0503030403020204" pitchFamily="34" charset="0"/>
            </a:endParaRPr>
          </a:p>
        </p:txBody>
      </p:sp>
      <p:sp>
        <p:nvSpPr>
          <p:cNvPr id="4" name="TextBox 3"/>
          <p:cNvSpPr txBox="1"/>
          <p:nvPr/>
        </p:nvSpPr>
        <p:spPr>
          <a:xfrm>
            <a:off x="6327556" y="4725218"/>
            <a:ext cx="2568332" cy="954107"/>
          </a:xfrm>
          <a:prstGeom prst="rect">
            <a:avLst/>
          </a:prstGeom>
          <a:noFill/>
        </p:spPr>
        <p:txBody>
          <a:bodyPr wrap="none" rtlCol="0">
            <a:spAutoFit/>
          </a:bodyPr>
          <a:lstStyle/>
          <a:p>
            <a:r>
              <a:rPr lang="en-GB" sz="2800" dirty="0">
                <a:solidFill>
                  <a:srgbClr val="04306C"/>
                </a:solidFill>
                <a:latin typeface="Source Sans Pro" panose="020B0503030403020204" pitchFamily="34" charset="0"/>
              </a:rPr>
              <a:t>Evidence-based</a:t>
            </a:r>
            <a:br>
              <a:rPr lang="en-GB" sz="2800" dirty="0">
                <a:solidFill>
                  <a:srgbClr val="04306C"/>
                </a:solidFill>
                <a:latin typeface="Source Sans Pro" panose="020B0503030403020204" pitchFamily="34" charset="0"/>
              </a:rPr>
            </a:br>
            <a:r>
              <a:rPr lang="en-GB" sz="2800" dirty="0">
                <a:solidFill>
                  <a:srgbClr val="04306C"/>
                </a:solidFill>
                <a:latin typeface="Source Sans Pro" panose="020B0503030403020204" pitchFamily="34" charset="0"/>
              </a:rPr>
              <a:t>practice</a:t>
            </a:r>
          </a:p>
        </p:txBody>
      </p:sp>
      <p:cxnSp>
        <p:nvCxnSpPr>
          <p:cNvPr id="9" name="Straight Arrow Connector 8"/>
          <p:cNvCxnSpPr>
            <a:cxnSpLocks/>
          </p:cNvCxnSpPr>
          <p:nvPr/>
        </p:nvCxnSpPr>
        <p:spPr>
          <a:xfrm flipH="1" flipV="1">
            <a:off x="4607743" y="3823301"/>
            <a:ext cx="1719813" cy="1124256"/>
          </a:xfrm>
          <a:prstGeom prst="straightConnector1">
            <a:avLst/>
          </a:prstGeom>
          <a:ln w="31750">
            <a:solidFill>
              <a:srgbClr val="044380"/>
            </a:solidFill>
            <a:tailEnd type="stealth" w="lg" len="lg"/>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91D5946-5301-457D-9482-59529DEDA027}"/>
              </a:ext>
            </a:extLst>
          </p:cNvPr>
          <p:cNvSpPr txBox="1"/>
          <p:nvPr/>
        </p:nvSpPr>
        <p:spPr>
          <a:xfrm>
            <a:off x="1921276" y="2377512"/>
            <a:ext cx="1835759" cy="400110"/>
          </a:xfrm>
          <a:prstGeom prst="rect">
            <a:avLst/>
          </a:prstGeom>
          <a:noFill/>
        </p:spPr>
        <p:txBody>
          <a:bodyPr wrap="none" rtlCol="0">
            <a:spAutoFit/>
          </a:bodyPr>
          <a:lstStyle/>
          <a:p>
            <a:r>
              <a:rPr lang="en-GB" sz="20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Best Evidence</a:t>
            </a:r>
          </a:p>
        </p:txBody>
      </p:sp>
      <p:sp>
        <p:nvSpPr>
          <p:cNvPr id="14" name="TextBox 13">
            <a:extLst>
              <a:ext uri="{FF2B5EF4-FFF2-40B4-BE49-F238E27FC236}">
                <a16:creationId xmlns:a16="http://schemas.microsoft.com/office/drawing/2014/main" id="{4D9B946F-73F7-4185-9625-F8381DFBB8B0}"/>
              </a:ext>
            </a:extLst>
          </p:cNvPr>
          <p:cNvSpPr txBox="1"/>
          <p:nvPr/>
        </p:nvSpPr>
        <p:spPr>
          <a:xfrm>
            <a:off x="4463569" y="2377512"/>
            <a:ext cx="2429896" cy="400110"/>
          </a:xfrm>
          <a:prstGeom prst="rect">
            <a:avLst/>
          </a:prstGeom>
          <a:noFill/>
        </p:spPr>
        <p:txBody>
          <a:bodyPr wrap="none" rtlCol="0">
            <a:spAutoFit/>
          </a:bodyPr>
          <a:lstStyle/>
          <a:p>
            <a:r>
              <a:rPr lang="en-GB" sz="2000" b="1" dirty="0">
                <a:solidFill>
                  <a:schemeClr val="accent3">
                    <a:lumMod val="75000"/>
                  </a:schemeClr>
                </a:solidFill>
                <a:latin typeface="Segoe UI" panose="020B0502040204020203" pitchFamily="34" charset="0"/>
                <a:ea typeface="Segoe UI" panose="020B0502040204020203" pitchFamily="34" charset="0"/>
                <a:cs typeface="Segoe UI" panose="020B0502040204020203" pitchFamily="34" charset="0"/>
              </a:rPr>
              <a:t>Clinical Experience</a:t>
            </a:r>
          </a:p>
        </p:txBody>
      </p:sp>
      <p:sp>
        <p:nvSpPr>
          <p:cNvPr id="15" name="TextBox 14">
            <a:extLst>
              <a:ext uri="{FF2B5EF4-FFF2-40B4-BE49-F238E27FC236}">
                <a16:creationId xmlns:a16="http://schemas.microsoft.com/office/drawing/2014/main" id="{C47BCC35-E715-4649-8DAA-7AEE5823757E}"/>
              </a:ext>
            </a:extLst>
          </p:cNvPr>
          <p:cNvSpPr txBox="1"/>
          <p:nvPr/>
        </p:nvSpPr>
        <p:spPr>
          <a:xfrm>
            <a:off x="3361503" y="5182787"/>
            <a:ext cx="1878976" cy="400110"/>
          </a:xfrm>
          <a:prstGeom prst="rect">
            <a:avLst/>
          </a:prstGeom>
          <a:noFill/>
        </p:spPr>
        <p:txBody>
          <a:bodyPr wrap="none" rtlCol="0">
            <a:spAutoFit/>
          </a:bodyPr>
          <a:lstStyle/>
          <a:p>
            <a:r>
              <a:rPr lang="en-GB" sz="2000" b="1" dirty="0">
                <a:solidFill>
                  <a:schemeClr val="accent2">
                    <a:lumMod val="75000"/>
                  </a:schemeClr>
                </a:solidFill>
                <a:latin typeface="Segoe UI" panose="020B0502040204020203" pitchFamily="34" charset="0"/>
                <a:ea typeface="Segoe UI" panose="020B0502040204020203" pitchFamily="34" charset="0"/>
                <a:cs typeface="Segoe UI" panose="020B0502040204020203" pitchFamily="34" charset="0"/>
              </a:rPr>
              <a:t>Patient Values</a:t>
            </a:r>
          </a:p>
        </p:txBody>
      </p:sp>
    </p:spTree>
    <p:extLst>
      <p:ext uri="{BB962C8B-B14F-4D97-AF65-F5344CB8AC3E}">
        <p14:creationId xmlns:p14="http://schemas.microsoft.com/office/powerpoint/2010/main" val="421923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lnSpcReduction="10000"/>
          </a:bodyPr>
          <a:lstStyle/>
          <a:p>
            <a:r>
              <a:rPr lang="en-GB" dirty="0">
                <a:latin typeface="Source Sans Pro" panose="020B0503030403020204" pitchFamily="34" charset="0"/>
                <a:ea typeface="Segoe UI" pitchFamily="34" charset="0"/>
                <a:cs typeface="Segoe UI" pitchFamily="34" charset="0"/>
              </a:rPr>
              <a:t>Checklists</a:t>
            </a:r>
          </a:p>
          <a:p>
            <a:r>
              <a:rPr lang="en-GB" dirty="0">
                <a:latin typeface="Source Sans Pro" panose="020B0503030403020204" pitchFamily="34" charset="0"/>
                <a:ea typeface="Segoe UI" pitchFamily="34" charset="0"/>
                <a:cs typeface="Segoe UI" pitchFamily="34" charset="0"/>
                <a:hlinkClick r:id="rId2"/>
              </a:rPr>
              <a:t>www.sign.ac.uk/methodology/checklists</a:t>
            </a:r>
            <a:endParaRPr lang="en-GB" dirty="0">
              <a:latin typeface="Source Sans Pro" panose="020B0503030403020204" pitchFamily="34" charset="0"/>
              <a:ea typeface="Segoe UI" pitchFamily="34" charset="0"/>
              <a:cs typeface="Segoe UI" pitchFamily="34" charset="0"/>
            </a:endParaRPr>
          </a:p>
          <a:p>
            <a:pPr lvl="1"/>
            <a:r>
              <a:rPr lang="en-GB" dirty="0">
                <a:latin typeface="Source Sans Pro" panose="020B0503030403020204" pitchFamily="34" charset="0"/>
                <a:ea typeface="Segoe UI" pitchFamily="34" charset="0"/>
                <a:cs typeface="Segoe UI" pitchFamily="34" charset="0"/>
              </a:rPr>
              <a:t>available for all study types</a:t>
            </a:r>
          </a:p>
          <a:p>
            <a:pPr lvl="1"/>
            <a:r>
              <a:rPr lang="en-GB" dirty="0">
                <a:latin typeface="Source Sans Pro" panose="020B0503030403020204" pitchFamily="34" charset="0"/>
                <a:ea typeface="Segoe UI" pitchFamily="34" charset="0"/>
                <a:cs typeface="Segoe UI" pitchFamily="34" charset="0"/>
              </a:rPr>
              <a:t>includes helpful notes explaining factors to consider whilst appraising the study</a:t>
            </a:r>
          </a:p>
          <a:p>
            <a:r>
              <a:rPr lang="en-GB" dirty="0">
                <a:latin typeface="Source Sans Pro" panose="020B0503030403020204" pitchFamily="34" charset="0"/>
                <a:ea typeface="Segoe UI" pitchFamily="34" charset="0"/>
                <a:cs typeface="Segoe UI" pitchFamily="34" charset="0"/>
              </a:rPr>
              <a:t>GRADE (</a:t>
            </a:r>
            <a:r>
              <a:rPr lang="en-GB" dirty="0">
                <a:latin typeface="Source Sans Pro" panose="020B0503030403020204" pitchFamily="34" charset="0"/>
                <a:ea typeface="Segoe UI" pitchFamily="34" charset="0"/>
                <a:cs typeface="Segoe UI" pitchFamily="34" charset="0"/>
                <a:hlinkClick r:id="rId3"/>
              </a:rPr>
              <a:t>www.gradeworkinggroup.org</a:t>
            </a:r>
            <a:r>
              <a:rPr lang="en-GB" dirty="0">
                <a:latin typeface="Source Sans Pro" panose="020B0503030403020204" pitchFamily="34" charset="0"/>
                <a:ea typeface="Segoe UI" pitchFamily="34" charset="0"/>
                <a:cs typeface="Segoe UI" pitchFamily="34" charset="0"/>
              </a:rPr>
              <a:t>)</a:t>
            </a:r>
          </a:p>
          <a:p>
            <a:pPr lvl="1"/>
            <a:r>
              <a:rPr lang="en-GB" dirty="0">
                <a:latin typeface="Source Sans Pro" panose="020B0503030403020204" pitchFamily="34" charset="0"/>
                <a:ea typeface="Segoe UI" pitchFamily="34" charset="0"/>
                <a:cs typeface="Segoe UI" pitchFamily="34" charset="0"/>
              </a:rPr>
              <a:t>‘a common, sensible and transparent approach to grading quality of evidence and strength of recommendations’</a:t>
            </a:r>
          </a:p>
          <a:p>
            <a:pPr lvl="1"/>
            <a:endParaRPr lang="en-GB" dirty="0">
              <a:latin typeface="Segoe UI" pitchFamily="34" charset="0"/>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CF2B5E2-239D-4D75-A640-AA3E57D02EC1}"/>
              </a:ext>
            </a:extLst>
          </p:cNvPr>
          <p:cNvSpPr>
            <a:spLocks noGrp="1"/>
          </p:cNvSpPr>
          <p:nvPr>
            <p:ph type="body" sz="quarter" idx="11"/>
          </p:nvPr>
        </p:nvSpPr>
        <p:spPr/>
        <p:txBody>
          <a:bodyPr/>
          <a:lstStyle/>
          <a:p>
            <a:r>
              <a:rPr lang="en-GB" b="1" dirty="0">
                <a:latin typeface="Source Sans Pro" panose="020B0503030403020204" pitchFamily="34" charset="0"/>
                <a:ea typeface="Segoe UI" pitchFamily="34" charset="0"/>
                <a:cs typeface="Segoe UI" pitchFamily="34" charset="0"/>
              </a:rPr>
              <a:t>Tools</a:t>
            </a:r>
            <a:endParaRPr lang="en-GB" b="1" dirty="0">
              <a:latin typeface="Source Sans Pro" panose="020B0503030403020204" pitchFamily="34" charset="0"/>
            </a:endParaRPr>
          </a:p>
        </p:txBody>
      </p:sp>
    </p:spTree>
    <p:extLst>
      <p:ext uri="{BB962C8B-B14F-4D97-AF65-F5344CB8AC3E}">
        <p14:creationId xmlns:p14="http://schemas.microsoft.com/office/powerpoint/2010/main" val="221740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fontScale="92500" lnSpcReduction="10000"/>
          </a:bodyPr>
          <a:lstStyle/>
          <a:p>
            <a:pPr>
              <a:spcAft>
                <a:spcPts val="1200"/>
              </a:spcAft>
            </a:pPr>
            <a:r>
              <a:rPr lang="en-GB" sz="2800" dirty="0">
                <a:latin typeface="Source Sans Pro" panose="020B0503030403020204" pitchFamily="34" charset="0"/>
                <a:ea typeface="Segoe UI" pitchFamily="34" charset="0"/>
                <a:cs typeface="Segoe UI" pitchFamily="34" charset="0"/>
              </a:rPr>
              <a:t>Does the study address an appropriate and clearly focused question?</a:t>
            </a:r>
          </a:p>
          <a:p>
            <a:pPr>
              <a:spcAft>
                <a:spcPts val="1200"/>
              </a:spcAft>
            </a:pPr>
            <a:r>
              <a:rPr lang="en-GB" sz="2800" dirty="0">
                <a:latin typeface="Source Sans Pro" panose="020B0503030403020204" pitchFamily="34" charset="0"/>
                <a:ea typeface="Segoe UI" pitchFamily="34" charset="0"/>
                <a:cs typeface="Segoe UI" pitchFamily="34" charset="0"/>
              </a:rPr>
              <a:t>Is the assignment of subjects to treatment groups randomised?</a:t>
            </a:r>
          </a:p>
          <a:p>
            <a:pPr>
              <a:spcAft>
                <a:spcPts val="1200"/>
              </a:spcAft>
            </a:pPr>
            <a:r>
              <a:rPr lang="en-GB" sz="2800" dirty="0">
                <a:latin typeface="Source Sans Pro" panose="020B0503030403020204" pitchFamily="34" charset="0"/>
                <a:ea typeface="Segoe UI" pitchFamily="34" charset="0"/>
                <a:cs typeface="Segoe UI" pitchFamily="34" charset="0"/>
              </a:rPr>
              <a:t>Is an adequate concealment method used?</a:t>
            </a:r>
          </a:p>
          <a:p>
            <a:pPr>
              <a:spcAft>
                <a:spcPts val="1200"/>
              </a:spcAft>
            </a:pPr>
            <a:r>
              <a:rPr lang="en-GB" sz="2800" dirty="0">
                <a:latin typeface="Source Sans Pro" panose="020B0503030403020204" pitchFamily="34" charset="0"/>
                <a:ea typeface="Segoe UI" pitchFamily="34" charset="0"/>
                <a:cs typeface="Segoe UI" pitchFamily="34" charset="0"/>
              </a:rPr>
              <a:t>Are subjects and investigators kept ‘blind’ to treatment allocation?</a:t>
            </a:r>
          </a:p>
          <a:p>
            <a:pPr>
              <a:spcAft>
                <a:spcPts val="1200"/>
              </a:spcAft>
            </a:pPr>
            <a:r>
              <a:rPr lang="en-GB" sz="2800" dirty="0">
                <a:latin typeface="Source Sans Pro" panose="020B0503030403020204" pitchFamily="34" charset="0"/>
                <a:ea typeface="Segoe UI" pitchFamily="34" charset="0"/>
                <a:cs typeface="Segoe UI" pitchFamily="34" charset="0"/>
              </a:rPr>
              <a:t>Were the treatment and control groups similar at the start of the trial?</a:t>
            </a:r>
          </a:p>
          <a:p>
            <a:endParaRPr lang="en-GB" dirty="0">
              <a:latin typeface="Segoe UI" pitchFamily="34" charset="0"/>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960601AE-3532-4FB0-9F3D-A7C6CA612B18}"/>
              </a:ext>
            </a:extLst>
          </p:cNvPr>
          <p:cNvSpPr>
            <a:spLocks noGrp="1"/>
          </p:cNvSpPr>
          <p:nvPr>
            <p:ph type="body" sz="quarter" idx="11"/>
          </p:nvPr>
        </p:nvSpPr>
        <p:spPr/>
        <p:txBody>
          <a:bodyPr/>
          <a:lstStyle/>
          <a:p>
            <a:r>
              <a:rPr lang="en-GB" b="1" dirty="0">
                <a:latin typeface="Source Sans Pro" panose="020B0503030403020204" pitchFamily="34" charset="0"/>
                <a:ea typeface="Segoe UI" pitchFamily="34" charset="0"/>
                <a:cs typeface="Segoe UI" pitchFamily="34" charset="0"/>
              </a:rPr>
              <a:t>RCT checklist</a:t>
            </a:r>
            <a:endParaRPr lang="en-GB" b="1" dirty="0">
              <a:latin typeface="Source Sans Pro" panose="020B0503030403020204" pitchFamily="34" charset="0"/>
            </a:endParaRPr>
          </a:p>
        </p:txBody>
      </p:sp>
    </p:spTree>
    <p:extLst>
      <p:ext uri="{BB962C8B-B14F-4D97-AF65-F5344CB8AC3E}">
        <p14:creationId xmlns:p14="http://schemas.microsoft.com/office/powerpoint/2010/main" val="3518091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pPr>
              <a:spcAft>
                <a:spcPts val="1200"/>
              </a:spcAft>
            </a:pPr>
            <a:r>
              <a:rPr lang="en-GB" sz="2600" dirty="0">
                <a:latin typeface="Source Sans Pro" panose="020B0503030403020204" pitchFamily="34" charset="0"/>
                <a:ea typeface="Segoe UI" pitchFamily="34" charset="0"/>
                <a:cs typeface="Segoe UI" pitchFamily="34" charset="0"/>
              </a:rPr>
              <a:t>Is the only difference between the groups the treatment under investigation?</a:t>
            </a:r>
          </a:p>
          <a:p>
            <a:pPr>
              <a:spcAft>
                <a:spcPts val="1200"/>
              </a:spcAft>
            </a:pPr>
            <a:r>
              <a:rPr lang="en-GB" sz="2600" dirty="0">
                <a:latin typeface="Source Sans Pro" panose="020B0503030403020204" pitchFamily="34" charset="0"/>
                <a:ea typeface="Segoe UI" pitchFamily="34" charset="0"/>
                <a:cs typeface="Segoe UI" pitchFamily="34" charset="0"/>
              </a:rPr>
              <a:t>Are all relevant outcomes measured in a standard, valid and reliable way?</a:t>
            </a:r>
          </a:p>
          <a:p>
            <a:pPr>
              <a:spcAft>
                <a:spcPts val="1200"/>
              </a:spcAft>
            </a:pPr>
            <a:r>
              <a:rPr lang="en-GB" sz="2600" dirty="0">
                <a:latin typeface="Source Sans Pro" panose="020B0503030403020204" pitchFamily="34" charset="0"/>
                <a:ea typeface="Segoe UI" pitchFamily="34" charset="0"/>
                <a:cs typeface="Segoe UI" pitchFamily="34" charset="0"/>
              </a:rPr>
              <a:t>Are drop-outs reported and analysed appropriately?</a:t>
            </a:r>
          </a:p>
          <a:p>
            <a:pPr>
              <a:spcAft>
                <a:spcPts val="1200"/>
              </a:spcAft>
            </a:pPr>
            <a:r>
              <a:rPr lang="en-GB" sz="2600" dirty="0">
                <a:latin typeface="Source Sans Pro" panose="020B0503030403020204" pitchFamily="34" charset="0"/>
                <a:ea typeface="Segoe UI" pitchFamily="34" charset="0"/>
                <a:cs typeface="Segoe UI" pitchFamily="34" charset="0"/>
              </a:rPr>
              <a:t>Are all the subjects analysed in the groups to which they were randomly allocated (intention to treat analysis)?</a:t>
            </a:r>
          </a:p>
        </p:txBody>
      </p:sp>
      <p:sp>
        <p:nvSpPr>
          <p:cNvPr id="4" name="Text Placeholder 3">
            <a:extLst>
              <a:ext uri="{FF2B5EF4-FFF2-40B4-BE49-F238E27FC236}">
                <a16:creationId xmlns:a16="http://schemas.microsoft.com/office/drawing/2014/main" id="{B9237DDC-E7E8-4F92-90CD-1F011B655A9D}"/>
              </a:ext>
            </a:extLst>
          </p:cNvPr>
          <p:cNvSpPr>
            <a:spLocks noGrp="1"/>
          </p:cNvSpPr>
          <p:nvPr>
            <p:ph type="body" sz="quarter" idx="11"/>
          </p:nvPr>
        </p:nvSpPr>
        <p:spPr/>
        <p:txBody>
          <a:bodyPr/>
          <a:lstStyle/>
          <a:p>
            <a:r>
              <a:rPr lang="en-GB" b="1" dirty="0">
                <a:latin typeface="Source Sans Pro" panose="020B0503030403020204" pitchFamily="34" charset="0"/>
                <a:ea typeface="Segoe UI" pitchFamily="34" charset="0"/>
                <a:cs typeface="Segoe UI" pitchFamily="34" charset="0"/>
              </a:rPr>
              <a:t>RCT checklist</a:t>
            </a:r>
            <a:endParaRPr lang="en-GB" b="1" dirty="0">
              <a:latin typeface="Source Sans Pro" panose="020B0503030403020204" pitchFamily="34" charset="0"/>
            </a:endParaRPr>
          </a:p>
        </p:txBody>
      </p:sp>
    </p:spTree>
    <p:extLst>
      <p:ext uri="{BB962C8B-B14F-4D97-AF65-F5344CB8AC3E}">
        <p14:creationId xmlns:p14="http://schemas.microsoft.com/office/powerpoint/2010/main" val="2462285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77B120-747B-46EE-BA77-6B1AA46D8E44}"/>
              </a:ext>
            </a:extLst>
          </p:cNvPr>
          <p:cNvSpPr>
            <a:spLocks noGrp="1"/>
          </p:cNvSpPr>
          <p:nvPr>
            <p:ph type="body" sz="quarter" idx="10"/>
          </p:nvPr>
        </p:nvSpPr>
        <p:spPr/>
        <p:txBody>
          <a:bodyPr/>
          <a:lstStyle/>
          <a:p>
            <a:r>
              <a:rPr lang="en-GB" dirty="0"/>
              <a:t>The more ‘Yes’ answers,</a:t>
            </a:r>
            <a:br>
              <a:rPr lang="en-GB" dirty="0"/>
            </a:br>
            <a:r>
              <a:rPr lang="en-GB" dirty="0"/>
              <a:t>the more likely that the</a:t>
            </a:r>
            <a:br>
              <a:rPr lang="en-GB" dirty="0"/>
            </a:br>
            <a:r>
              <a:rPr lang="en-GB" dirty="0"/>
              <a:t>study is good quality</a:t>
            </a:r>
            <a:br>
              <a:rPr lang="en-GB" dirty="0"/>
            </a:br>
            <a:r>
              <a:rPr lang="en-GB" dirty="0"/>
              <a:t>and can be trusted</a:t>
            </a:r>
            <a:br>
              <a:rPr lang="en-GB" dirty="0"/>
            </a:br>
            <a:r>
              <a:rPr lang="en-GB" b="1" i="1" dirty="0"/>
              <a:t>BUT</a:t>
            </a:r>
            <a:br>
              <a:rPr lang="en-GB" dirty="0"/>
            </a:br>
            <a:r>
              <a:rPr lang="en-GB" dirty="0"/>
              <a:t>not all questions are</a:t>
            </a:r>
            <a:br>
              <a:rPr lang="en-GB" dirty="0"/>
            </a:br>
            <a:r>
              <a:rPr lang="en-GB" dirty="0"/>
              <a:t>of equal ‘weight’</a:t>
            </a:r>
          </a:p>
        </p:txBody>
      </p:sp>
      <p:sp>
        <p:nvSpPr>
          <p:cNvPr id="3" name="Text Placeholder 2">
            <a:extLst>
              <a:ext uri="{FF2B5EF4-FFF2-40B4-BE49-F238E27FC236}">
                <a16:creationId xmlns:a16="http://schemas.microsoft.com/office/drawing/2014/main" id="{5EC18AF8-058B-4F69-99DB-5E9A8AD8C55D}"/>
              </a:ext>
            </a:extLst>
          </p:cNvPr>
          <p:cNvSpPr>
            <a:spLocks noGrp="1"/>
          </p:cNvSpPr>
          <p:nvPr>
            <p:ph type="body" sz="quarter" idx="11"/>
          </p:nvPr>
        </p:nvSpPr>
        <p:spPr/>
        <p:txBody>
          <a:bodyPr/>
          <a:lstStyle/>
          <a:p>
            <a:r>
              <a:rPr lang="en-GB" b="1" dirty="0">
                <a:latin typeface="Source Sans Pro" panose="020B0503030403020204" pitchFamily="34" charset="0"/>
                <a:ea typeface="Segoe UI" pitchFamily="34" charset="0"/>
                <a:cs typeface="Segoe UI" pitchFamily="34" charset="0"/>
              </a:rPr>
              <a:t>RCT checklist</a:t>
            </a:r>
            <a:endParaRPr lang="en-GB" b="1" dirty="0">
              <a:latin typeface="Source Sans Pro" panose="020B0503030403020204" pitchFamily="34" charset="0"/>
            </a:endParaRPr>
          </a:p>
          <a:p>
            <a:endParaRPr lang="en-GB" dirty="0"/>
          </a:p>
        </p:txBody>
      </p:sp>
      <p:pic>
        <p:nvPicPr>
          <p:cNvPr id="5" name="Picture 4">
            <a:extLst>
              <a:ext uri="{FF2B5EF4-FFF2-40B4-BE49-F238E27FC236}">
                <a16:creationId xmlns:a16="http://schemas.microsoft.com/office/drawing/2014/main" id="{2EEA3E7B-AD23-46B6-8C55-42EF2ED292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613842">
            <a:off x="5510251" y="1154781"/>
            <a:ext cx="2775007" cy="4556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6783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pPr>
              <a:spcAft>
                <a:spcPts val="1200"/>
              </a:spcAft>
            </a:pPr>
            <a:r>
              <a:rPr lang="en-GB" sz="2600" dirty="0">
                <a:latin typeface="Source Sans Pro" panose="020B0503030403020204" pitchFamily="34" charset="0"/>
                <a:ea typeface="Segoe UI" pitchFamily="34" charset="0"/>
                <a:cs typeface="Segoe UI" pitchFamily="34" charset="0"/>
              </a:rPr>
              <a:t>How well was the study done to minimise the risk of bias or confounding?</a:t>
            </a:r>
          </a:p>
          <a:p>
            <a:pPr>
              <a:spcAft>
                <a:spcPts val="1200"/>
              </a:spcAft>
            </a:pPr>
            <a:r>
              <a:rPr lang="en-US" sz="2600" dirty="0">
                <a:latin typeface="Source Sans Pro" panose="020B0503030403020204" pitchFamily="34" charset="0"/>
                <a:ea typeface="Segoe UI" pitchFamily="34" charset="0"/>
                <a:cs typeface="Segoe UI" pitchFamily="34" charset="0"/>
              </a:rPr>
              <a:t>Taking into account clinical considerations, your evaluation of the methodology used, and the statistical power of the study, are you certain that the overall effect is due to the study intervention?</a:t>
            </a:r>
          </a:p>
          <a:p>
            <a:pPr>
              <a:spcAft>
                <a:spcPts val="1200"/>
              </a:spcAft>
            </a:pPr>
            <a:r>
              <a:rPr lang="en-GB" sz="2600" dirty="0">
                <a:latin typeface="Source Sans Pro" panose="020B0503030403020204" pitchFamily="34" charset="0"/>
                <a:ea typeface="Segoe UI" pitchFamily="34" charset="0"/>
                <a:cs typeface="Segoe UI" pitchFamily="34" charset="0"/>
              </a:rPr>
              <a:t>Are the results of this study directly applicable to your patients? </a:t>
            </a:r>
          </a:p>
          <a:p>
            <a:endParaRPr lang="en-GB" dirty="0"/>
          </a:p>
        </p:txBody>
      </p:sp>
      <p:sp>
        <p:nvSpPr>
          <p:cNvPr id="4" name="Text Placeholder 3">
            <a:extLst>
              <a:ext uri="{FF2B5EF4-FFF2-40B4-BE49-F238E27FC236}">
                <a16:creationId xmlns:a16="http://schemas.microsoft.com/office/drawing/2014/main" id="{ECD92A38-65F6-46CC-90B7-FF808AF6511F}"/>
              </a:ext>
            </a:extLst>
          </p:cNvPr>
          <p:cNvSpPr>
            <a:spLocks noGrp="1"/>
          </p:cNvSpPr>
          <p:nvPr>
            <p:ph type="body" sz="quarter" idx="11"/>
          </p:nvPr>
        </p:nvSpPr>
        <p:spPr/>
        <p:txBody>
          <a:bodyPr/>
          <a:lstStyle/>
          <a:p>
            <a:r>
              <a:rPr lang="en-GB" b="1" dirty="0">
                <a:latin typeface="Source Sans Pro" panose="020B0503030403020204" pitchFamily="34" charset="0"/>
                <a:ea typeface="Segoe UI" pitchFamily="34" charset="0"/>
                <a:cs typeface="Segoe UI" pitchFamily="34" charset="0"/>
              </a:rPr>
              <a:t>Things to consider</a:t>
            </a:r>
            <a:endParaRPr lang="en-GB" b="1" dirty="0">
              <a:latin typeface="Source Sans Pro" panose="020B0503030403020204" pitchFamily="34" charset="0"/>
            </a:endParaRPr>
          </a:p>
        </p:txBody>
      </p:sp>
    </p:spTree>
    <p:extLst>
      <p:ext uri="{BB962C8B-B14F-4D97-AF65-F5344CB8AC3E}">
        <p14:creationId xmlns:p14="http://schemas.microsoft.com/office/powerpoint/2010/main" val="3542964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53CE1-45BC-4464-8F16-1FFD001BA88C}"/>
              </a:ext>
            </a:extLst>
          </p:cNvPr>
          <p:cNvSpPr>
            <a:spLocks noGrp="1"/>
          </p:cNvSpPr>
          <p:nvPr>
            <p:ph type="body" sz="quarter" idx="10"/>
          </p:nvPr>
        </p:nvSpPr>
        <p:spPr/>
        <p:txBody>
          <a:bodyPr>
            <a:normAutofit/>
          </a:bodyPr>
          <a:lstStyle/>
          <a:p>
            <a:r>
              <a:rPr lang="en-GB" sz="3600" b="1" dirty="0"/>
              <a:t>Thank you</a:t>
            </a:r>
          </a:p>
          <a:p>
            <a:endParaRPr lang="en-GB" sz="3600" b="1" dirty="0"/>
          </a:p>
          <a:p>
            <a:r>
              <a:rPr lang="en-GB" sz="3600" b="1" dirty="0"/>
              <a:t>Questions?</a:t>
            </a:r>
          </a:p>
        </p:txBody>
      </p:sp>
    </p:spTree>
    <p:extLst>
      <p:ext uri="{BB962C8B-B14F-4D97-AF65-F5344CB8AC3E}">
        <p14:creationId xmlns:p14="http://schemas.microsoft.com/office/powerpoint/2010/main" val="356262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04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0198EA-1AAE-4891-B9B5-CCE58178DB3B}"/>
              </a:ext>
            </a:extLst>
          </p:cNvPr>
          <p:cNvSpPr>
            <a:spLocks noGrp="1"/>
          </p:cNvSpPr>
          <p:nvPr>
            <p:ph type="body" sz="quarter" idx="11"/>
          </p:nvPr>
        </p:nvSpPr>
        <p:spPr>
          <a:xfrm>
            <a:off x="845642" y="698971"/>
            <a:ext cx="7685041" cy="692150"/>
          </a:xfrm>
        </p:spPr>
        <p:txBody>
          <a:bodyPr>
            <a:noAutofit/>
          </a:bodyPr>
          <a:lstStyle/>
          <a:p>
            <a:r>
              <a:rPr lang="en-GB" b="1" dirty="0">
                <a:latin typeface="Segoe UI" pitchFamily="34" charset="0"/>
                <a:ea typeface="Segoe UI" pitchFamily="34" charset="0"/>
                <a:cs typeface="Segoe UI" pitchFamily="34" charset="0"/>
              </a:rPr>
              <a:t>How should research evidence contribute to dental care?</a:t>
            </a:r>
            <a:endParaRPr lang="en-GB" b="1" dirty="0"/>
          </a:p>
        </p:txBody>
      </p:sp>
      <p:sp>
        <p:nvSpPr>
          <p:cNvPr id="27" name="TextBox 26"/>
          <p:cNvSpPr txBox="1"/>
          <p:nvPr/>
        </p:nvSpPr>
        <p:spPr>
          <a:xfrm>
            <a:off x="2080174" y="2556179"/>
            <a:ext cx="1645002" cy="523220"/>
          </a:xfrm>
          <a:prstGeom prst="rect">
            <a:avLst/>
          </a:prstGeom>
          <a:noFill/>
        </p:spPr>
        <p:txBody>
          <a:bodyPr wrap="none" rtlCol="0">
            <a:spAutoFit/>
          </a:bodyPr>
          <a:lstStyle/>
          <a:p>
            <a:r>
              <a:rPr lang="en-GB" sz="2800" b="1" dirty="0">
                <a:latin typeface="Source Sans Pro" panose="020B0503030403020204" pitchFamily="34" charset="0"/>
                <a:ea typeface="Segoe UI" pitchFamily="34" charset="0"/>
                <a:cs typeface="Segoe UI" pitchFamily="34" charset="0"/>
              </a:rPr>
              <a:t>Research</a:t>
            </a:r>
          </a:p>
        </p:txBody>
      </p:sp>
      <p:sp>
        <p:nvSpPr>
          <p:cNvPr id="28" name="TextBox 27"/>
          <p:cNvSpPr txBox="1"/>
          <p:nvPr/>
        </p:nvSpPr>
        <p:spPr>
          <a:xfrm>
            <a:off x="1528894" y="3915156"/>
            <a:ext cx="2460930" cy="523220"/>
          </a:xfrm>
          <a:prstGeom prst="rect">
            <a:avLst/>
          </a:prstGeom>
          <a:noFill/>
        </p:spPr>
        <p:txBody>
          <a:bodyPr wrap="none" rtlCol="0">
            <a:spAutoFit/>
          </a:bodyPr>
          <a:lstStyle/>
          <a:p>
            <a:r>
              <a:rPr lang="en-GB" sz="2800" b="1" dirty="0">
                <a:latin typeface="Source Sans Pro" panose="020B0503030403020204" pitchFamily="34" charset="0"/>
                <a:ea typeface="Segoe UI" pitchFamily="34" charset="0"/>
                <a:cs typeface="Segoe UI" pitchFamily="34" charset="0"/>
              </a:rPr>
              <a:t>Dissemination</a:t>
            </a:r>
          </a:p>
        </p:txBody>
      </p:sp>
      <p:sp>
        <p:nvSpPr>
          <p:cNvPr id="29" name="TextBox 28"/>
          <p:cNvSpPr txBox="1"/>
          <p:nvPr/>
        </p:nvSpPr>
        <p:spPr>
          <a:xfrm>
            <a:off x="1297556" y="5242078"/>
            <a:ext cx="2763898" cy="523220"/>
          </a:xfrm>
          <a:prstGeom prst="rect">
            <a:avLst/>
          </a:prstGeom>
          <a:noFill/>
        </p:spPr>
        <p:txBody>
          <a:bodyPr wrap="none" rtlCol="0">
            <a:spAutoFit/>
          </a:bodyPr>
          <a:lstStyle/>
          <a:p>
            <a:r>
              <a:rPr lang="en-GB" sz="2800" b="1" dirty="0">
                <a:latin typeface="Source Sans Pro" panose="020B0503030403020204" pitchFamily="34" charset="0"/>
                <a:ea typeface="Segoe UI" pitchFamily="34" charset="0"/>
                <a:cs typeface="Segoe UI" pitchFamily="34" charset="0"/>
              </a:rPr>
              <a:t>Implementation</a:t>
            </a:r>
          </a:p>
        </p:txBody>
      </p:sp>
      <p:sp>
        <p:nvSpPr>
          <p:cNvPr id="30" name="Curved Right Arrow 29"/>
          <p:cNvSpPr/>
          <p:nvPr/>
        </p:nvSpPr>
        <p:spPr>
          <a:xfrm>
            <a:off x="864394" y="2637128"/>
            <a:ext cx="1204571" cy="2862501"/>
          </a:xfrm>
          <a:prstGeom prst="curvedRightArrow">
            <a:avLst>
              <a:gd name="adj1" fmla="val 25000"/>
              <a:gd name="adj2" fmla="val 56076"/>
              <a:gd name="adj3" fmla="val 25000"/>
            </a:avLst>
          </a:prstGeom>
          <a:solidFill>
            <a:srgbClr val="C00000"/>
          </a:solidFill>
          <a:ln w="95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1" name="TextBox 30"/>
          <p:cNvSpPr txBox="1"/>
          <p:nvPr/>
        </p:nvSpPr>
        <p:spPr>
          <a:xfrm>
            <a:off x="257642" y="3837547"/>
            <a:ext cx="1314784" cy="461665"/>
          </a:xfrm>
          <a:prstGeom prst="rect">
            <a:avLst/>
          </a:prstGeom>
          <a:solidFill>
            <a:schemeClr val="bg1"/>
          </a:solidFill>
        </p:spPr>
        <p:txBody>
          <a:bodyPr wrap="none" rtlCol="0">
            <a:spAutoFit/>
          </a:bodyPr>
          <a:lstStyle/>
          <a:p>
            <a:r>
              <a:rPr lang="en-GB" sz="2400" b="1" dirty="0">
                <a:solidFill>
                  <a:srgbClr val="04306C"/>
                </a:solidFill>
                <a:latin typeface="Source Sans Pro" panose="020B0503030403020204" pitchFamily="34" charset="0"/>
                <a:ea typeface="Segoe UI" pitchFamily="34" charset="0"/>
                <a:cs typeface="Segoe UI" pitchFamily="34" charset="0"/>
              </a:rPr>
              <a:t>15 years</a:t>
            </a:r>
          </a:p>
        </p:txBody>
      </p:sp>
      <p:pic>
        <p:nvPicPr>
          <p:cNvPr id="33" name="Picture 32">
            <a:extLst>
              <a:ext uri="{FF2B5EF4-FFF2-40B4-BE49-F238E27FC236}">
                <a16:creationId xmlns:a16="http://schemas.microsoft.com/office/drawing/2014/main" id="{4C2E44FD-4F59-4ED2-9C88-857C63CF12EE}"/>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a:ext>
            </a:extLst>
          </a:blip>
          <a:stretch>
            <a:fillRect/>
          </a:stretch>
        </p:blipFill>
        <p:spPr>
          <a:xfrm>
            <a:off x="4075881" y="2047301"/>
            <a:ext cx="4110265" cy="4216238"/>
          </a:xfrm>
          <a:prstGeom prst="rect">
            <a:avLst/>
          </a:prstGeom>
        </p:spPr>
      </p:pic>
      <p:sp>
        <p:nvSpPr>
          <p:cNvPr id="34" name="Text Box 7">
            <a:extLst>
              <a:ext uri="{FF2B5EF4-FFF2-40B4-BE49-F238E27FC236}">
                <a16:creationId xmlns:a16="http://schemas.microsoft.com/office/drawing/2014/main" id="{694AD249-679C-4902-A1A9-7C208A8F082F}"/>
              </a:ext>
            </a:extLst>
          </p:cNvPr>
          <p:cNvSpPr txBox="1">
            <a:spLocks noChangeArrowheads="1"/>
          </p:cNvSpPr>
          <p:nvPr/>
        </p:nvSpPr>
        <p:spPr bwMode="auto">
          <a:xfrm>
            <a:off x="3967079" y="2186010"/>
            <a:ext cx="1364403" cy="542459"/>
          </a:xfrm>
          <a:prstGeom prst="rect">
            <a:avLst/>
          </a:prstGeom>
          <a:noFill/>
          <a:ln w="9525">
            <a:noFill/>
            <a:miter lim="800000"/>
            <a:headEnd/>
            <a:tailEnd/>
          </a:ln>
          <a:effectLst/>
        </p:spPr>
        <p:txBody>
          <a:bodyPr>
            <a:spAutoFit/>
          </a:bodyPr>
          <a:lstStyle/>
          <a:p>
            <a:pPr algn="ctr" eaLnBrk="0" hangingPunct="0"/>
            <a:r>
              <a:rPr lang="en-GB" sz="1600" b="1" dirty="0">
                <a:latin typeface="Source Sans Pro Semibold" panose="020B0603030403020204" pitchFamily="34" charset="0"/>
                <a:ea typeface="Segoe UI" pitchFamily="34" charset="0"/>
                <a:cs typeface="Segoe UI" pitchFamily="34" charset="0"/>
              </a:rPr>
              <a:t>Primary</a:t>
            </a:r>
          </a:p>
          <a:p>
            <a:pPr algn="ctr" eaLnBrk="0" hangingPunct="0"/>
            <a:r>
              <a:rPr lang="en-GB" sz="1600" b="1" dirty="0">
                <a:latin typeface="Source Sans Pro Semibold" panose="020B0603030403020204" pitchFamily="34" charset="0"/>
                <a:ea typeface="Segoe UI" pitchFamily="34" charset="0"/>
                <a:cs typeface="Segoe UI" pitchFamily="34" charset="0"/>
              </a:rPr>
              <a:t>Research</a:t>
            </a:r>
          </a:p>
        </p:txBody>
      </p:sp>
      <p:sp>
        <p:nvSpPr>
          <p:cNvPr id="35" name="Text Box 8">
            <a:extLst>
              <a:ext uri="{FF2B5EF4-FFF2-40B4-BE49-F238E27FC236}">
                <a16:creationId xmlns:a16="http://schemas.microsoft.com/office/drawing/2014/main" id="{8C0554F2-C1ED-42D1-8829-AA1492E0E87D}"/>
              </a:ext>
            </a:extLst>
          </p:cNvPr>
          <p:cNvSpPr txBox="1">
            <a:spLocks noChangeArrowheads="1"/>
          </p:cNvSpPr>
          <p:nvPr/>
        </p:nvSpPr>
        <p:spPr bwMode="auto">
          <a:xfrm>
            <a:off x="5455911" y="2190895"/>
            <a:ext cx="1364403" cy="542459"/>
          </a:xfrm>
          <a:prstGeom prst="rect">
            <a:avLst/>
          </a:prstGeom>
          <a:noFill/>
          <a:ln w="9525">
            <a:noFill/>
            <a:miter lim="800000"/>
            <a:headEnd/>
            <a:tailEnd/>
          </a:ln>
          <a:effectLst/>
        </p:spPr>
        <p:txBody>
          <a:bodyPr>
            <a:spAutoFit/>
          </a:bodyPr>
          <a:lstStyle>
            <a:defPPr>
              <a:defRPr lang="en-US"/>
            </a:defPPr>
            <a:lvl1pPr algn="ctr" eaLnBrk="0" hangingPunct="0">
              <a:defRPr sz="1600" b="1">
                <a:latin typeface="Source Sans Pro Semibold" panose="020B0603030403020204" pitchFamily="34" charset="0"/>
                <a:ea typeface="Segoe UI" pitchFamily="34" charset="0"/>
                <a:cs typeface="Segoe UI" pitchFamily="34" charset="0"/>
              </a:defRPr>
            </a:lvl1pPr>
          </a:lstStyle>
          <a:p>
            <a:r>
              <a:rPr lang="en-GB" dirty="0"/>
              <a:t>Critical</a:t>
            </a:r>
          </a:p>
          <a:p>
            <a:r>
              <a:rPr lang="en-GB" dirty="0"/>
              <a:t>Appraisal</a:t>
            </a:r>
          </a:p>
        </p:txBody>
      </p:sp>
      <p:sp>
        <p:nvSpPr>
          <p:cNvPr id="36" name="Text Box 9">
            <a:extLst>
              <a:ext uri="{FF2B5EF4-FFF2-40B4-BE49-F238E27FC236}">
                <a16:creationId xmlns:a16="http://schemas.microsoft.com/office/drawing/2014/main" id="{6EE588E9-73F6-4731-8535-F8F9B6575954}"/>
              </a:ext>
            </a:extLst>
          </p:cNvPr>
          <p:cNvSpPr txBox="1">
            <a:spLocks noChangeArrowheads="1"/>
          </p:cNvSpPr>
          <p:nvPr/>
        </p:nvSpPr>
        <p:spPr bwMode="auto">
          <a:xfrm>
            <a:off x="6878017" y="2147757"/>
            <a:ext cx="1364403" cy="542459"/>
          </a:xfrm>
          <a:prstGeom prst="rect">
            <a:avLst/>
          </a:prstGeom>
          <a:noFill/>
          <a:ln w="9525">
            <a:noFill/>
            <a:miter lim="800000"/>
            <a:headEnd/>
            <a:tailEnd/>
          </a:ln>
          <a:effectLst/>
        </p:spPr>
        <p:txBody>
          <a:bodyPr>
            <a:spAutoFit/>
          </a:bodyPr>
          <a:lstStyle/>
          <a:p>
            <a:pPr algn="ctr" eaLnBrk="0" hangingPunct="0"/>
            <a:r>
              <a:rPr lang="en-GB" sz="1600" b="1" dirty="0">
                <a:latin typeface="Source Sans Pro Semibold" panose="020B0603030403020204" pitchFamily="34" charset="0"/>
                <a:ea typeface="Segoe UI" pitchFamily="34" charset="0"/>
                <a:cs typeface="Segoe UI" pitchFamily="34" charset="0"/>
              </a:rPr>
              <a:t>Systematic</a:t>
            </a:r>
          </a:p>
          <a:p>
            <a:pPr algn="ctr" eaLnBrk="0" hangingPunct="0"/>
            <a:r>
              <a:rPr lang="en-GB" sz="1600" b="1" dirty="0">
                <a:latin typeface="Segoe UI Semibold" panose="020B0702040204020203" pitchFamily="34" charset="0"/>
                <a:ea typeface="Segoe UI" pitchFamily="34" charset="0"/>
                <a:cs typeface="Segoe UI" pitchFamily="34" charset="0"/>
              </a:rPr>
              <a:t>Reviews</a:t>
            </a:r>
          </a:p>
        </p:txBody>
      </p:sp>
      <p:sp>
        <p:nvSpPr>
          <p:cNvPr id="37" name="Text Box 10">
            <a:extLst>
              <a:ext uri="{FF2B5EF4-FFF2-40B4-BE49-F238E27FC236}">
                <a16:creationId xmlns:a16="http://schemas.microsoft.com/office/drawing/2014/main" id="{2EC10AE1-AA19-4599-9EDC-2143FC47F3CC}"/>
              </a:ext>
            </a:extLst>
          </p:cNvPr>
          <p:cNvSpPr txBox="1">
            <a:spLocks noChangeArrowheads="1"/>
          </p:cNvSpPr>
          <p:nvPr/>
        </p:nvSpPr>
        <p:spPr bwMode="auto">
          <a:xfrm>
            <a:off x="3913282" y="3840574"/>
            <a:ext cx="1697751" cy="314055"/>
          </a:xfrm>
          <a:prstGeom prst="rect">
            <a:avLst/>
          </a:prstGeom>
          <a:noFill/>
          <a:ln w="9525">
            <a:noFill/>
            <a:miter lim="800000"/>
            <a:headEnd/>
            <a:tailEnd/>
          </a:ln>
          <a:effectLst/>
        </p:spPr>
        <p:txBody>
          <a:bodyPr>
            <a:spAutoFit/>
          </a:bodyPr>
          <a:lstStyle>
            <a:defPPr>
              <a:defRPr lang="en-US"/>
            </a:defPPr>
            <a:lvl1pPr algn="ctr" eaLnBrk="0" hangingPunct="0">
              <a:defRPr sz="1600" b="1">
                <a:latin typeface="Source Sans Pro Semibold" panose="020B0603030403020204" pitchFamily="34" charset="0"/>
                <a:ea typeface="Segoe UI" pitchFamily="34" charset="0"/>
                <a:cs typeface="Segoe UI" pitchFamily="34" charset="0"/>
              </a:defRPr>
            </a:lvl1pPr>
          </a:lstStyle>
          <a:p>
            <a:r>
              <a:rPr lang="en-GB" dirty="0"/>
              <a:t>Education</a:t>
            </a:r>
          </a:p>
        </p:txBody>
      </p:sp>
      <p:sp>
        <p:nvSpPr>
          <p:cNvPr id="38" name="Text Box 11">
            <a:extLst>
              <a:ext uri="{FF2B5EF4-FFF2-40B4-BE49-F238E27FC236}">
                <a16:creationId xmlns:a16="http://schemas.microsoft.com/office/drawing/2014/main" id="{0E079D5A-7ACE-465A-AA9B-C00C71FE9549}"/>
              </a:ext>
            </a:extLst>
          </p:cNvPr>
          <p:cNvSpPr txBox="1">
            <a:spLocks noChangeArrowheads="1"/>
          </p:cNvSpPr>
          <p:nvPr/>
        </p:nvSpPr>
        <p:spPr bwMode="auto">
          <a:xfrm>
            <a:off x="5348670" y="3507557"/>
            <a:ext cx="1578883" cy="451097"/>
          </a:xfrm>
          <a:prstGeom prst="rect">
            <a:avLst/>
          </a:prstGeom>
          <a:noFill/>
          <a:ln w="9525">
            <a:noFill/>
            <a:miter lim="800000"/>
            <a:headEnd/>
            <a:tailEnd/>
          </a:ln>
          <a:effectLst/>
        </p:spPr>
        <p:txBody>
          <a:bodyPr>
            <a:spAutoFit/>
          </a:bodyPr>
          <a:lstStyle>
            <a:defPPr>
              <a:defRPr lang="en-US"/>
            </a:defPPr>
            <a:lvl1pPr algn="ctr" eaLnBrk="0" hangingPunct="0">
              <a:lnSpc>
                <a:spcPct val="80000"/>
              </a:lnSpc>
              <a:defRPr sz="1600" b="1">
                <a:latin typeface="Source Sans Pro Semibold" panose="020B0603030403020204" pitchFamily="34" charset="0"/>
                <a:ea typeface="Segoe UI" pitchFamily="34" charset="0"/>
                <a:cs typeface="Segoe UI" pitchFamily="34" charset="0"/>
              </a:defRPr>
            </a:lvl1pPr>
          </a:lstStyle>
          <a:p>
            <a:r>
              <a:rPr lang="en-GB" dirty="0"/>
              <a:t>Researchers, Policy Makers</a:t>
            </a:r>
          </a:p>
        </p:txBody>
      </p:sp>
      <p:sp>
        <p:nvSpPr>
          <p:cNvPr id="39" name="Text Box 13">
            <a:extLst>
              <a:ext uri="{FF2B5EF4-FFF2-40B4-BE49-F238E27FC236}">
                <a16:creationId xmlns:a16="http://schemas.microsoft.com/office/drawing/2014/main" id="{11F6A091-79CA-4430-82F5-669F0EA26037}"/>
              </a:ext>
            </a:extLst>
          </p:cNvPr>
          <p:cNvSpPr txBox="1">
            <a:spLocks noChangeArrowheads="1"/>
          </p:cNvSpPr>
          <p:nvPr/>
        </p:nvSpPr>
        <p:spPr bwMode="auto">
          <a:xfrm>
            <a:off x="4717436" y="6241919"/>
            <a:ext cx="3001962" cy="371157"/>
          </a:xfrm>
          <a:prstGeom prst="rect">
            <a:avLst/>
          </a:prstGeom>
          <a:noFill/>
          <a:ln w="9525">
            <a:noFill/>
            <a:miter lim="800000"/>
            <a:headEnd/>
            <a:tailEnd/>
          </a:ln>
          <a:effectLst/>
        </p:spPr>
        <p:txBody>
          <a:bodyPr wrap="square">
            <a:spAutoFit/>
          </a:bodyPr>
          <a:lstStyle>
            <a:defPPr>
              <a:defRPr lang="en-US"/>
            </a:defPPr>
            <a:lvl1pPr algn="ctr" eaLnBrk="0" hangingPunct="0">
              <a:defRPr sz="2000" b="1">
                <a:solidFill>
                  <a:srgbClr val="C00000"/>
                </a:solidFill>
                <a:latin typeface="Source Sans Pro Semibold" panose="020B0603030403020204" pitchFamily="34" charset="0"/>
                <a:ea typeface="Segoe UI" pitchFamily="34" charset="0"/>
                <a:cs typeface="Segoe UI" pitchFamily="34" charset="0"/>
              </a:defRPr>
            </a:lvl1pPr>
          </a:lstStyle>
          <a:p>
            <a:r>
              <a:rPr lang="en-US" dirty="0"/>
              <a:t>effective implementation</a:t>
            </a:r>
          </a:p>
        </p:txBody>
      </p:sp>
      <p:sp>
        <p:nvSpPr>
          <p:cNvPr id="40" name="Text Box 14">
            <a:extLst>
              <a:ext uri="{FF2B5EF4-FFF2-40B4-BE49-F238E27FC236}">
                <a16:creationId xmlns:a16="http://schemas.microsoft.com/office/drawing/2014/main" id="{3DA133B0-7B4F-40CD-A4C7-6B0593C6AE6E}"/>
              </a:ext>
            </a:extLst>
          </p:cNvPr>
          <p:cNvSpPr txBox="1">
            <a:spLocks noChangeArrowheads="1"/>
          </p:cNvSpPr>
          <p:nvPr/>
        </p:nvSpPr>
        <p:spPr bwMode="auto">
          <a:xfrm>
            <a:off x="5455911" y="5686335"/>
            <a:ext cx="1364403" cy="542459"/>
          </a:xfrm>
          <a:prstGeom prst="rect">
            <a:avLst/>
          </a:prstGeom>
          <a:noFill/>
          <a:ln w="9525">
            <a:noFill/>
            <a:miter lim="800000"/>
            <a:headEnd/>
            <a:tailEnd/>
          </a:ln>
          <a:effectLst/>
        </p:spPr>
        <p:txBody>
          <a:bodyPr>
            <a:spAutoFit/>
          </a:bodyPr>
          <a:lstStyle>
            <a:defPPr>
              <a:defRPr lang="en-US"/>
            </a:defPPr>
            <a:lvl1pPr algn="ctr" eaLnBrk="0" hangingPunct="0">
              <a:lnSpc>
                <a:spcPct val="80000"/>
              </a:lnSpc>
              <a:defRPr sz="1600" b="1">
                <a:latin typeface="Source Sans Pro Semibold" panose="020B0603030403020204" pitchFamily="34" charset="0"/>
                <a:ea typeface="Segoe UI" pitchFamily="34" charset="0"/>
                <a:cs typeface="Segoe UI" pitchFamily="34" charset="0"/>
              </a:defRPr>
            </a:lvl1pPr>
          </a:lstStyle>
          <a:p>
            <a:r>
              <a:rPr lang="en-US" dirty="0"/>
              <a:t>Use by</a:t>
            </a:r>
          </a:p>
          <a:p>
            <a:r>
              <a:rPr lang="en-US" dirty="0"/>
              <a:t>Clinicians</a:t>
            </a:r>
          </a:p>
        </p:txBody>
      </p:sp>
      <p:sp>
        <p:nvSpPr>
          <p:cNvPr id="41" name="Text Box 15">
            <a:extLst>
              <a:ext uri="{FF2B5EF4-FFF2-40B4-BE49-F238E27FC236}">
                <a16:creationId xmlns:a16="http://schemas.microsoft.com/office/drawing/2014/main" id="{BEB7860D-433F-4AC2-9E73-AC4574212B42}"/>
              </a:ext>
            </a:extLst>
          </p:cNvPr>
          <p:cNvSpPr txBox="1">
            <a:spLocks noChangeArrowheads="1"/>
          </p:cNvSpPr>
          <p:nvPr/>
        </p:nvSpPr>
        <p:spPr bwMode="auto">
          <a:xfrm>
            <a:off x="6946172" y="5594709"/>
            <a:ext cx="1364403" cy="542459"/>
          </a:xfrm>
          <a:prstGeom prst="rect">
            <a:avLst/>
          </a:prstGeom>
          <a:noFill/>
          <a:ln w="9525">
            <a:noFill/>
            <a:miter lim="800000"/>
            <a:headEnd/>
            <a:tailEnd/>
          </a:ln>
          <a:effectLst/>
        </p:spPr>
        <p:txBody>
          <a:bodyPr>
            <a:spAutoFit/>
          </a:bodyPr>
          <a:lstStyle/>
          <a:p>
            <a:pPr algn="ctr" eaLnBrk="0" hangingPunct="0">
              <a:spcBef>
                <a:spcPct val="50000"/>
              </a:spcBef>
            </a:pPr>
            <a:r>
              <a:rPr lang="en-US" sz="1600" b="1" dirty="0">
                <a:latin typeface="Source Sans Pro Semibold" panose="020B0603030403020204" pitchFamily="34" charset="0"/>
                <a:ea typeface="Segoe UI" pitchFamily="34" charset="0"/>
                <a:cs typeface="Segoe UI" pitchFamily="34" charset="0"/>
              </a:rPr>
              <a:t>Informed</a:t>
            </a:r>
          </a:p>
          <a:p>
            <a:pPr algn="ctr" eaLnBrk="0" hangingPunct="0"/>
            <a:r>
              <a:rPr lang="en-US" sz="1600" b="1" dirty="0">
                <a:latin typeface="Source Sans Pro Semibold" panose="020B0603030403020204" pitchFamily="34" charset="0"/>
                <a:ea typeface="Segoe UI" pitchFamily="34" charset="0"/>
                <a:cs typeface="Segoe UI" pitchFamily="34" charset="0"/>
              </a:rPr>
              <a:t>Patients</a:t>
            </a:r>
          </a:p>
        </p:txBody>
      </p:sp>
      <p:sp>
        <p:nvSpPr>
          <p:cNvPr id="42" name="Text Box 16">
            <a:extLst>
              <a:ext uri="{FF2B5EF4-FFF2-40B4-BE49-F238E27FC236}">
                <a16:creationId xmlns:a16="http://schemas.microsoft.com/office/drawing/2014/main" id="{F3D0C95A-87FE-4515-8936-83803886C0D3}"/>
              </a:ext>
            </a:extLst>
          </p:cNvPr>
          <p:cNvSpPr txBox="1">
            <a:spLocks noChangeArrowheads="1"/>
          </p:cNvSpPr>
          <p:nvPr/>
        </p:nvSpPr>
        <p:spPr bwMode="auto">
          <a:xfrm>
            <a:off x="4889630" y="1690010"/>
            <a:ext cx="2829769" cy="388549"/>
          </a:xfrm>
          <a:prstGeom prst="rect">
            <a:avLst/>
          </a:prstGeom>
          <a:noFill/>
          <a:ln w="9525">
            <a:noFill/>
            <a:miter lim="800000"/>
            <a:headEnd/>
            <a:tailEnd/>
          </a:ln>
          <a:effectLst/>
        </p:spPr>
        <p:txBody>
          <a:bodyPr wrap="square">
            <a:spAutoFit/>
          </a:bodyPr>
          <a:lstStyle>
            <a:defPPr>
              <a:defRPr lang="en-US"/>
            </a:defPPr>
            <a:lvl1pPr algn="ctr" eaLnBrk="0" hangingPunct="0">
              <a:defRPr sz="1600" b="1">
                <a:latin typeface="Source Sans Pro Semibold" panose="020B0603030403020204" pitchFamily="34" charset="0"/>
                <a:ea typeface="Segoe UI" pitchFamily="34" charset="0"/>
                <a:cs typeface="Segoe UI" pitchFamily="34" charset="0"/>
              </a:defRPr>
            </a:lvl1pPr>
          </a:lstStyle>
          <a:p>
            <a:r>
              <a:rPr lang="en-GB" sz="2000" dirty="0">
                <a:solidFill>
                  <a:srgbClr val="C00000"/>
                </a:solidFill>
              </a:rPr>
              <a:t>effective care identified</a:t>
            </a:r>
          </a:p>
        </p:txBody>
      </p:sp>
      <p:sp>
        <p:nvSpPr>
          <p:cNvPr id="43" name="Freeform: Shape 42">
            <a:extLst>
              <a:ext uri="{FF2B5EF4-FFF2-40B4-BE49-F238E27FC236}">
                <a16:creationId xmlns:a16="http://schemas.microsoft.com/office/drawing/2014/main" id="{FF830056-F6B2-4929-9626-4404C9B23336}"/>
              </a:ext>
            </a:extLst>
          </p:cNvPr>
          <p:cNvSpPr/>
          <p:nvPr/>
        </p:nvSpPr>
        <p:spPr>
          <a:xfrm>
            <a:off x="4299821" y="2958368"/>
            <a:ext cx="3419577" cy="2613333"/>
          </a:xfrm>
          <a:custGeom>
            <a:avLst/>
            <a:gdLst>
              <a:gd name="connsiteX0" fmla="*/ 319055 w 4049873"/>
              <a:gd name="connsiteY0" fmla="*/ 128525 h 3380058"/>
              <a:gd name="connsiteX1" fmla="*/ 3498860 w 4049873"/>
              <a:gd name="connsiteY1" fmla="*/ 145001 h 3380058"/>
              <a:gd name="connsiteX2" fmla="*/ 3754233 w 4049873"/>
              <a:gd name="connsiteY2" fmla="*/ 1594860 h 3380058"/>
              <a:gd name="connsiteX3" fmla="*/ 434385 w 4049873"/>
              <a:gd name="connsiteY3" fmla="*/ 1660763 h 3380058"/>
              <a:gd name="connsiteX4" fmla="*/ 393195 w 4049873"/>
              <a:gd name="connsiteY4" fmla="*/ 3250666 h 3380058"/>
              <a:gd name="connsiteX5" fmla="*/ 3688331 w 4049873"/>
              <a:gd name="connsiteY5" fmla="*/ 3283617 h 3380058"/>
              <a:gd name="connsiteX6" fmla="*/ 3844849 w 4049873"/>
              <a:gd name="connsiteY6" fmla="*/ 3283617 h 338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9873" h="3380058">
                <a:moveTo>
                  <a:pt x="319055" y="128525"/>
                </a:moveTo>
                <a:cubicBezTo>
                  <a:pt x="1622692" y="14568"/>
                  <a:pt x="2926330" y="-99388"/>
                  <a:pt x="3498860" y="145001"/>
                </a:cubicBezTo>
                <a:cubicBezTo>
                  <a:pt x="4071390" y="389390"/>
                  <a:pt x="4264979" y="1342233"/>
                  <a:pt x="3754233" y="1594860"/>
                </a:cubicBezTo>
                <a:cubicBezTo>
                  <a:pt x="3243487" y="1847487"/>
                  <a:pt x="994558" y="1384795"/>
                  <a:pt x="434385" y="1660763"/>
                </a:cubicBezTo>
                <a:cubicBezTo>
                  <a:pt x="-125788" y="1936731"/>
                  <a:pt x="-149129" y="2980190"/>
                  <a:pt x="393195" y="3250666"/>
                </a:cubicBezTo>
                <a:cubicBezTo>
                  <a:pt x="935519" y="3521142"/>
                  <a:pt x="3688331" y="3283617"/>
                  <a:pt x="3688331" y="3283617"/>
                </a:cubicBezTo>
                <a:lnTo>
                  <a:pt x="3844849" y="3283617"/>
                </a:ln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 Box 12">
            <a:extLst>
              <a:ext uri="{FF2B5EF4-FFF2-40B4-BE49-F238E27FC236}">
                <a16:creationId xmlns:a16="http://schemas.microsoft.com/office/drawing/2014/main" id="{309E44FB-4892-4EB4-9338-094F2BFD3C55}"/>
              </a:ext>
            </a:extLst>
          </p:cNvPr>
          <p:cNvSpPr txBox="1">
            <a:spLocks noChangeArrowheads="1"/>
          </p:cNvSpPr>
          <p:nvPr/>
        </p:nvSpPr>
        <p:spPr bwMode="auto">
          <a:xfrm rot="5400000">
            <a:off x="7034137" y="3878420"/>
            <a:ext cx="2894521" cy="553998"/>
          </a:xfrm>
          <a:prstGeom prst="rect">
            <a:avLst/>
          </a:prstGeom>
          <a:noFill/>
          <a:ln w="9525">
            <a:noFill/>
            <a:miter lim="800000"/>
            <a:headEnd/>
            <a:tailEnd/>
          </a:ln>
          <a:effectLst/>
        </p:spPr>
        <p:txBody>
          <a:bodyPr wrap="square">
            <a:spAutoFit/>
          </a:bodyPr>
          <a:lstStyle>
            <a:defPPr>
              <a:defRPr lang="en-US"/>
            </a:defPPr>
            <a:lvl1pPr algn="ctr" eaLnBrk="0" hangingPunct="0">
              <a:defRPr sz="2000" b="1">
                <a:solidFill>
                  <a:srgbClr val="C00000"/>
                </a:solidFill>
                <a:latin typeface="Source Sans Pro Semibold" panose="020B0603030403020204" pitchFamily="34" charset="0"/>
                <a:ea typeface="Segoe UI" pitchFamily="34" charset="0"/>
                <a:cs typeface="Segoe UI" pitchFamily="34" charset="0"/>
              </a:defRPr>
            </a:lvl1pPr>
          </a:lstStyle>
          <a:p>
            <a:pPr>
              <a:lnSpc>
                <a:spcPct val="75000"/>
              </a:lnSpc>
            </a:pPr>
            <a:r>
              <a:rPr lang="en-US" dirty="0"/>
              <a:t>effective </a:t>
            </a:r>
          </a:p>
          <a:p>
            <a:pPr>
              <a:lnSpc>
                <a:spcPct val="75000"/>
              </a:lnSpc>
            </a:pPr>
            <a:r>
              <a:rPr lang="en-US" dirty="0"/>
              <a:t>dissemination</a:t>
            </a:r>
          </a:p>
        </p:txBody>
      </p:sp>
      <p:sp>
        <p:nvSpPr>
          <p:cNvPr id="45" name="Text Box 11">
            <a:extLst>
              <a:ext uri="{FF2B5EF4-FFF2-40B4-BE49-F238E27FC236}">
                <a16:creationId xmlns:a16="http://schemas.microsoft.com/office/drawing/2014/main" id="{AE276A60-87D3-452F-93BB-C9C9921B8B0A}"/>
              </a:ext>
            </a:extLst>
          </p:cNvPr>
          <p:cNvSpPr txBox="1">
            <a:spLocks noChangeArrowheads="1"/>
          </p:cNvSpPr>
          <p:nvPr/>
        </p:nvSpPr>
        <p:spPr bwMode="auto">
          <a:xfrm>
            <a:off x="5348670" y="4366713"/>
            <a:ext cx="1578883" cy="451097"/>
          </a:xfrm>
          <a:prstGeom prst="rect">
            <a:avLst/>
          </a:prstGeom>
          <a:noFill/>
          <a:ln w="9525">
            <a:noFill/>
            <a:miter lim="800000"/>
            <a:headEnd/>
            <a:tailEnd/>
          </a:ln>
          <a:effectLst/>
        </p:spPr>
        <p:txBody>
          <a:bodyPr>
            <a:spAutoFit/>
          </a:bodyPr>
          <a:lstStyle>
            <a:defPPr>
              <a:defRPr lang="en-US"/>
            </a:defPPr>
            <a:lvl1pPr algn="ctr" eaLnBrk="0" hangingPunct="0">
              <a:lnSpc>
                <a:spcPct val="80000"/>
              </a:lnSpc>
              <a:defRPr sz="1600" b="1">
                <a:latin typeface="Source Sans Pro Semibold" panose="020B0603030403020204" pitchFamily="34" charset="0"/>
                <a:ea typeface="Segoe UI" pitchFamily="34" charset="0"/>
                <a:cs typeface="Segoe UI" pitchFamily="34" charset="0"/>
              </a:defRPr>
            </a:lvl1pPr>
          </a:lstStyle>
          <a:p>
            <a:r>
              <a:rPr lang="en-GB" dirty="0"/>
              <a:t>Professional</a:t>
            </a:r>
            <a:br>
              <a:rPr lang="en-GB" dirty="0"/>
            </a:br>
            <a:r>
              <a:rPr lang="en-GB" dirty="0"/>
              <a:t>Organisations</a:t>
            </a:r>
          </a:p>
        </p:txBody>
      </p:sp>
    </p:spTree>
    <p:extLst>
      <p:ext uri="{BB962C8B-B14F-4D97-AF65-F5344CB8AC3E}">
        <p14:creationId xmlns:p14="http://schemas.microsoft.com/office/powerpoint/2010/main" val="18487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lnSpcReduction="10000"/>
          </a:bodyPr>
          <a:lstStyle/>
          <a:p>
            <a:r>
              <a:rPr lang="en-US" dirty="0">
                <a:latin typeface="Source Sans Pro" panose="020B0503030403020204" pitchFamily="34" charset="0"/>
                <a:ea typeface="Segoe UI" pitchFamily="34" charset="0"/>
                <a:cs typeface="Segoe UI" pitchFamily="34" charset="0"/>
              </a:rPr>
              <a:t>Continual production</a:t>
            </a:r>
          </a:p>
          <a:p>
            <a:pPr lvl="1"/>
            <a:r>
              <a:rPr lang="en-US" dirty="0">
                <a:latin typeface="Source Sans Pro" panose="020B0503030403020204" pitchFamily="34" charset="0"/>
                <a:ea typeface="Segoe UI" pitchFamily="34" charset="0"/>
                <a:cs typeface="Segoe UI" pitchFamily="34" charset="0"/>
              </a:rPr>
              <a:t>&gt;900 dental journals in print</a:t>
            </a:r>
          </a:p>
          <a:p>
            <a:pPr lvl="1"/>
            <a:r>
              <a:rPr lang="en-US" dirty="0">
                <a:latin typeface="Source Sans Pro" panose="020B0503030403020204" pitchFamily="34" charset="0"/>
                <a:ea typeface="Segoe UI" pitchFamily="34" charset="0"/>
                <a:cs typeface="Segoe UI" pitchFamily="34" charset="0"/>
              </a:rPr>
              <a:t>Every month sees publication of</a:t>
            </a:r>
          </a:p>
          <a:p>
            <a:pPr lvl="2"/>
            <a:r>
              <a:rPr lang="en-US" sz="2800" dirty="0">
                <a:latin typeface="Source Sans Pro" panose="020B0503030403020204" pitchFamily="34" charset="0"/>
                <a:ea typeface="Segoe UI" pitchFamily="34" charset="0"/>
                <a:cs typeface="Segoe UI" pitchFamily="34" charset="0"/>
              </a:rPr>
              <a:t>2000 dental or oral health articles</a:t>
            </a:r>
          </a:p>
          <a:p>
            <a:pPr lvl="2"/>
            <a:r>
              <a:rPr lang="en-US" sz="2800" dirty="0">
                <a:latin typeface="Source Sans Pro" panose="020B0503030403020204" pitchFamily="34" charset="0"/>
                <a:ea typeface="Segoe UI" pitchFamily="34" charset="0"/>
                <a:cs typeface="Segoe UI" pitchFamily="34" charset="0"/>
              </a:rPr>
              <a:t>150 RCTs</a:t>
            </a:r>
          </a:p>
          <a:p>
            <a:pPr lvl="2"/>
            <a:r>
              <a:rPr lang="en-US" sz="2800" dirty="0">
                <a:latin typeface="Source Sans Pro" panose="020B0503030403020204" pitchFamily="34" charset="0"/>
                <a:ea typeface="Segoe UI" pitchFamily="34" charset="0"/>
                <a:cs typeface="Segoe UI" pitchFamily="34" charset="0"/>
              </a:rPr>
              <a:t>3 new practice guidelines</a:t>
            </a:r>
          </a:p>
          <a:p>
            <a:r>
              <a:rPr lang="en-US" dirty="0">
                <a:latin typeface="Source Sans Pro" panose="020B0503030403020204" pitchFamily="34" charset="0"/>
                <a:ea typeface="Segoe UI" pitchFamily="34" charset="0"/>
                <a:cs typeface="Segoe UI" pitchFamily="34" charset="0"/>
              </a:rPr>
              <a:t>Lack of evidence from primary care</a:t>
            </a:r>
          </a:p>
          <a:p>
            <a:r>
              <a:rPr lang="en-US" dirty="0">
                <a:latin typeface="Source Sans Pro" panose="020B0503030403020204" pitchFamily="34" charset="0"/>
                <a:ea typeface="Segoe UI" pitchFamily="34" charset="0"/>
                <a:cs typeface="Segoe UI" pitchFamily="34" charset="0"/>
              </a:rPr>
              <a:t>Change of practice required for patient to benefit  </a:t>
            </a:r>
          </a:p>
          <a:p>
            <a:endParaRPr lang="en-US" dirty="0"/>
          </a:p>
        </p:txBody>
      </p:sp>
      <p:sp>
        <p:nvSpPr>
          <p:cNvPr id="4" name="Text Placeholder 3">
            <a:extLst>
              <a:ext uri="{FF2B5EF4-FFF2-40B4-BE49-F238E27FC236}">
                <a16:creationId xmlns:a16="http://schemas.microsoft.com/office/drawing/2014/main" id="{9AD849EE-59E9-4086-B61E-668B42DFF39D}"/>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Evidence in dentistry</a:t>
            </a:r>
            <a:endParaRPr lang="en-GB" b="1" dirty="0"/>
          </a:p>
        </p:txBody>
      </p:sp>
    </p:spTree>
    <p:extLst>
      <p:ext uri="{BB962C8B-B14F-4D97-AF65-F5344CB8AC3E}">
        <p14:creationId xmlns:p14="http://schemas.microsoft.com/office/powerpoint/2010/main" val="427981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CBEC35-D9F4-4874-A5C3-744EA711CA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5580" y="1621836"/>
            <a:ext cx="5349155" cy="5028436"/>
          </a:xfrm>
          <a:prstGeom prst="rect">
            <a:avLst/>
          </a:prstGeom>
        </p:spPr>
      </p:pic>
      <p:sp>
        <p:nvSpPr>
          <p:cNvPr id="4" name="Text Placeholder 3">
            <a:extLst>
              <a:ext uri="{FF2B5EF4-FFF2-40B4-BE49-F238E27FC236}">
                <a16:creationId xmlns:a16="http://schemas.microsoft.com/office/drawing/2014/main" id="{89A631F0-3732-4A4E-AAA9-5F12F603FD38}"/>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There is some help...</a:t>
            </a:r>
            <a:endParaRPr lang="en-GB" b="1" dirty="0"/>
          </a:p>
        </p:txBody>
      </p:sp>
      <p:pic>
        <p:nvPicPr>
          <p:cNvPr id="29" name="Picture 27" descr="Cleaning Instruments cover for pp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685488">
            <a:off x="54999" y="4889473"/>
            <a:ext cx="127493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4" descr="Sterilization cover for pp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0700000">
            <a:off x="511288" y="4915055"/>
            <a:ext cx="1278206"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descr="Emergency Dental Cover for pp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700000">
            <a:off x="1121394" y="4906268"/>
            <a:ext cx="1277046"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2" descr="OHAR Cover for ppt"/>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20700000">
            <a:off x="1857297" y="4900393"/>
            <a:ext cx="1270975"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PSM Cover for pp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0700000">
            <a:off x="2540086" y="4906267"/>
            <a:ext cx="130119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descr="SDCEP Acute Dental Problems QRG Cover.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rot="20700000">
            <a:off x="3247571" y="4900068"/>
            <a:ext cx="1273495"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Content Placeholder 7" descr="Periodontal Disease Cover.jpg"/>
          <p:cNvPicPr>
            <a:picLocks/>
          </p:cNvPicPr>
          <p:nvPr/>
        </p:nvPicPr>
        <p:blipFill>
          <a:blip r:embed="rId10" cstate="screen">
            <a:extLst>
              <a:ext uri="{28A0092B-C50C-407E-A947-70E740481C1C}">
                <a14:useLocalDpi xmlns:a14="http://schemas.microsoft.com/office/drawing/2010/main"/>
              </a:ext>
            </a:extLst>
          </a:blip>
          <a:srcRect/>
          <a:stretch>
            <a:fillRect/>
          </a:stretch>
        </p:blipFill>
        <p:spPr bwMode="auto">
          <a:xfrm rot="20700000">
            <a:off x="3910817" y="4915055"/>
            <a:ext cx="1336559"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descr="Full Guidance cover copy.jp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rot="20700000">
            <a:off x="4569693" y="4906266"/>
            <a:ext cx="1371217" cy="180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150484" y="1501395"/>
            <a:ext cx="1367051" cy="272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8" descr="google play en_badge_web_generic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234434" y="4329198"/>
            <a:ext cx="1195355" cy="35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632234" y="1510134"/>
            <a:ext cx="1317728" cy="271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40981" y="4275403"/>
            <a:ext cx="1190918" cy="4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bwMode="auto">
          <a:xfrm rot="20700000">
            <a:off x="5356568" y="4911055"/>
            <a:ext cx="1372477"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79808AAD-4A8D-4EB8-8770-61C9B842F20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20700000">
            <a:off x="6097532" y="4921193"/>
            <a:ext cx="1272520" cy="1800000"/>
          </a:xfrm>
          <a:prstGeom prst="rect">
            <a:avLst/>
          </a:prstGeom>
        </p:spPr>
      </p:pic>
      <p:pic>
        <p:nvPicPr>
          <p:cNvPr id="37" name="Picture 36">
            <a:extLst>
              <a:ext uri="{FF2B5EF4-FFF2-40B4-BE49-F238E27FC236}">
                <a16:creationId xmlns:a16="http://schemas.microsoft.com/office/drawing/2014/main" id="{122BDBF5-C776-4442-84ED-BAB01C4A4C0A}"/>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rot="20700000">
            <a:off x="6901153" y="4915787"/>
            <a:ext cx="1272553" cy="1800000"/>
          </a:xfrm>
          <a:prstGeom prst="rect">
            <a:avLst/>
          </a:prstGeom>
        </p:spPr>
      </p:pic>
      <p:pic>
        <p:nvPicPr>
          <p:cNvPr id="7" name="Picture 6">
            <a:extLst>
              <a:ext uri="{FF2B5EF4-FFF2-40B4-BE49-F238E27FC236}">
                <a16:creationId xmlns:a16="http://schemas.microsoft.com/office/drawing/2014/main" id="{39E446EE-0A26-4D1A-9F90-D6D9851AE724}"/>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rot="20700000">
            <a:off x="7700078" y="4898146"/>
            <a:ext cx="1272725" cy="1800000"/>
          </a:xfrm>
          <a:prstGeom prst="rect">
            <a:avLst/>
          </a:prstGeom>
          <a:noFill/>
          <a:ln>
            <a:noFill/>
          </a:ln>
        </p:spPr>
      </p:pic>
      <p:pic>
        <p:nvPicPr>
          <p:cNvPr id="40" name="Picture 39">
            <a:extLst>
              <a:ext uri="{FF2B5EF4-FFF2-40B4-BE49-F238E27FC236}">
                <a16:creationId xmlns:a16="http://schemas.microsoft.com/office/drawing/2014/main" id="{603D07A7-CB00-47A0-A472-3C9EA57DBEB6}"/>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010041" y="4780309"/>
            <a:ext cx="1089810" cy="371427"/>
          </a:xfrm>
          <a:prstGeom prst="rect">
            <a:avLst/>
          </a:prstGeom>
        </p:spPr>
      </p:pic>
    </p:spTree>
    <p:extLst>
      <p:ext uri="{BB962C8B-B14F-4D97-AF65-F5344CB8AC3E}">
        <p14:creationId xmlns:p14="http://schemas.microsoft.com/office/powerpoint/2010/main" val="69070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6FAC2A1-2FAE-4A08-BA7C-AF7DE4CA7D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5054" y="1422223"/>
            <a:ext cx="5057708" cy="5057708"/>
          </a:xfrm>
          <a:prstGeom prst="rect">
            <a:avLst/>
          </a:prstGeom>
        </p:spPr>
      </p:pic>
      <p:cxnSp>
        <p:nvCxnSpPr>
          <p:cNvPr id="6" name="Straight Connector 5"/>
          <p:cNvCxnSpPr/>
          <p:nvPr/>
        </p:nvCxnSpPr>
        <p:spPr>
          <a:xfrm>
            <a:off x="3709554" y="3541645"/>
            <a:ext cx="1795462" cy="12700"/>
          </a:xfrm>
          <a:prstGeom prst="line">
            <a:avLst/>
          </a:prstGeom>
          <a:ln w="12700">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192154" y="4256020"/>
            <a:ext cx="854075" cy="11113"/>
          </a:xfrm>
          <a:prstGeom prst="line">
            <a:avLst/>
          </a:prstGeom>
          <a:ln w="12700">
            <a:solidFill>
              <a:srgbClr val="660066"/>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5552" y="3132070"/>
            <a:ext cx="554037" cy="20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4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2539" y="2977975"/>
            <a:ext cx="641350" cy="34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4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73062" y="2976495"/>
            <a:ext cx="6350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Box 33"/>
          <p:cNvSpPr txBox="1">
            <a:spLocks noChangeArrowheads="1"/>
          </p:cNvSpPr>
          <p:nvPr/>
        </p:nvSpPr>
        <p:spPr bwMode="auto">
          <a:xfrm>
            <a:off x="2093479" y="3347970"/>
            <a:ext cx="966787" cy="276999"/>
          </a:xfrm>
          <a:prstGeom prst="rect">
            <a:avLst/>
          </a:prstGeom>
          <a:solidFill>
            <a:schemeClr val="bg1"/>
          </a:solidFill>
          <a:ln w="19050">
            <a:solidFill>
              <a:srgbClr val="41719C"/>
            </a:solidFill>
            <a:miter lim="800000"/>
            <a:headEnd/>
            <a:tailEnd/>
          </a:ln>
        </p:spPr>
        <p:txBody>
          <a:bodyPr wrap="square">
            <a:spAutoFit/>
          </a:bodyPr>
          <a:lstStyle>
            <a:defPPr>
              <a:defRPr lang="en-US"/>
            </a:defPPr>
            <a:lvl1pPr algn="ctr">
              <a:defRPr sz="1200" b="1">
                <a:solidFill>
                  <a:srgbClr val="41719C"/>
                </a:solidFill>
                <a:latin typeface="Source Sans Pro" panose="020B0503030403020204" pitchFamily="34" charset="0"/>
                <a:ea typeface="ＭＳ Ｐゴシック" charset="0"/>
                <a:cs typeface="Arial" charset="0"/>
              </a:defRPr>
            </a:lvl1pPr>
            <a:lvl2pPr marL="742950" indent="-285750" eaLnBrk="0" hangingPunct="0">
              <a:defRPr>
                <a:latin typeface="Arial" charset="0"/>
                <a:ea typeface="Arial" charset="0"/>
                <a:cs typeface="Arial" charset="0"/>
              </a:defRPr>
            </a:lvl2pPr>
            <a:lvl3pPr marL="1143000" indent="-228600" eaLnBrk="0" hangingPunct="0">
              <a:defRPr>
                <a:latin typeface="Arial" charset="0"/>
                <a:ea typeface="Arial" charset="0"/>
                <a:cs typeface="Arial" charset="0"/>
              </a:defRPr>
            </a:lvl3pPr>
            <a:lvl4pPr marL="1600200" indent="-228600" eaLnBrk="0" hangingPunct="0">
              <a:defRPr>
                <a:latin typeface="Arial" charset="0"/>
                <a:ea typeface="Arial" charset="0"/>
                <a:cs typeface="Arial" charset="0"/>
              </a:defRPr>
            </a:lvl4pPr>
            <a:lvl5pPr marL="2057400" indent="-228600" eaLnBrk="0" hangingPunct="0">
              <a:defRPr>
                <a:latin typeface="Arial" charset="0"/>
                <a:ea typeface="Arial" charset="0"/>
                <a:cs typeface="Arial" charset="0"/>
              </a:defRPr>
            </a:lvl5pPr>
            <a:lvl6pPr marL="2514600" indent="-228600" eaLnBrk="0" fontAlgn="base" hangingPunct="0">
              <a:spcBef>
                <a:spcPct val="0"/>
              </a:spcBef>
              <a:spcAft>
                <a:spcPct val="0"/>
              </a:spcAft>
              <a:defRPr>
                <a:latin typeface="Arial" charset="0"/>
                <a:ea typeface="Arial" charset="0"/>
                <a:cs typeface="Arial" charset="0"/>
              </a:defRPr>
            </a:lvl6pPr>
            <a:lvl7pPr marL="2971800" indent="-228600" eaLnBrk="0" fontAlgn="base" hangingPunct="0">
              <a:spcBef>
                <a:spcPct val="0"/>
              </a:spcBef>
              <a:spcAft>
                <a:spcPct val="0"/>
              </a:spcAft>
              <a:defRPr>
                <a:latin typeface="Arial" charset="0"/>
                <a:ea typeface="Arial" charset="0"/>
                <a:cs typeface="Arial" charset="0"/>
              </a:defRPr>
            </a:lvl7pPr>
            <a:lvl8pPr marL="3429000" indent="-228600" eaLnBrk="0" fontAlgn="base" hangingPunct="0">
              <a:spcBef>
                <a:spcPct val="0"/>
              </a:spcBef>
              <a:spcAft>
                <a:spcPct val="0"/>
              </a:spcAft>
              <a:defRPr>
                <a:latin typeface="Arial" charset="0"/>
                <a:ea typeface="Arial" charset="0"/>
                <a:cs typeface="Arial" charset="0"/>
              </a:defRPr>
            </a:lvl8pPr>
            <a:lvl9pPr marL="3886200" indent="-228600" eaLnBrk="0" fontAlgn="base" hangingPunct="0">
              <a:spcBef>
                <a:spcPct val="0"/>
              </a:spcBef>
              <a:spcAft>
                <a:spcPct val="0"/>
              </a:spcAft>
              <a:defRPr>
                <a:latin typeface="Arial" charset="0"/>
                <a:ea typeface="Arial" charset="0"/>
                <a:cs typeface="Arial" charset="0"/>
              </a:defRPr>
            </a:lvl9pPr>
          </a:lstStyle>
          <a:p>
            <a:r>
              <a:rPr lang="en-GB"/>
              <a:t>Publication</a:t>
            </a:r>
          </a:p>
        </p:txBody>
      </p:sp>
      <p:sp>
        <p:nvSpPr>
          <p:cNvPr id="18" name="TextBox 31"/>
          <p:cNvSpPr txBox="1">
            <a:spLocks noChangeArrowheads="1"/>
          </p:cNvSpPr>
          <p:nvPr/>
        </p:nvSpPr>
        <p:spPr bwMode="auto">
          <a:xfrm>
            <a:off x="3948472" y="1934206"/>
            <a:ext cx="1612900" cy="276999"/>
          </a:xfrm>
          <a:prstGeom prst="rect">
            <a:avLst/>
          </a:prstGeom>
          <a:solidFill>
            <a:schemeClr val="bg1"/>
          </a:solidFill>
          <a:ln w="19050">
            <a:solidFill>
              <a:srgbClr val="41719C"/>
            </a:solidFill>
            <a:miter lim="800000"/>
            <a:headEnd/>
            <a:tailEnd/>
          </a:ln>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sz="1200" b="1" dirty="0">
                <a:solidFill>
                  <a:srgbClr val="41719C"/>
                </a:solidFill>
                <a:latin typeface="Source Sans Pro" panose="020B0503030403020204" pitchFamily="34" charset="0"/>
              </a:rPr>
              <a:t>Assess Behaviours</a:t>
            </a:r>
          </a:p>
        </p:txBody>
      </p:sp>
      <p:sp>
        <p:nvSpPr>
          <p:cNvPr id="19" name="TextBox 35"/>
          <p:cNvSpPr txBox="1">
            <a:spLocks noChangeArrowheads="1"/>
          </p:cNvSpPr>
          <p:nvPr/>
        </p:nvSpPr>
        <p:spPr bwMode="auto">
          <a:xfrm>
            <a:off x="6637893" y="3744939"/>
            <a:ext cx="1352583" cy="276999"/>
          </a:xfrm>
          <a:prstGeom prst="rect">
            <a:avLst/>
          </a:prstGeom>
          <a:solidFill>
            <a:schemeClr val="bg1"/>
          </a:solidFill>
          <a:ln w="19050">
            <a:solidFill>
              <a:srgbClr val="41719C"/>
            </a:solidFill>
            <a:miter lim="800000"/>
            <a:headEnd/>
            <a:tailEnd/>
          </a:ln>
        </p:spPr>
        <p:txBody>
          <a:bodyPr wrap="square">
            <a:spAutoFit/>
          </a:bodyPr>
          <a:lstStyle>
            <a:defPPr>
              <a:defRPr lang="en-US"/>
            </a:defPPr>
            <a:lvl1pPr algn="ctr">
              <a:defRPr sz="1200" b="1">
                <a:solidFill>
                  <a:srgbClr val="41719C"/>
                </a:solidFill>
                <a:latin typeface="Source Sans Pro" panose="020B0503030403020204" pitchFamily="34" charset="0"/>
                <a:ea typeface="ＭＳ Ｐゴシック" charset="0"/>
                <a:cs typeface="Arial" charset="0"/>
              </a:defRPr>
            </a:lvl1pPr>
            <a:lvl2pPr marL="742950" indent="-285750" eaLnBrk="0" hangingPunct="0">
              <a:defRPr>
                <a:latin typeface="Arial" charset="0"/>
                <a:ea typeface="Arial" charset="0"/>
                <a:cs typeface="Arial" charset="0"/>
              </a:defRPr>
            </a:lvl2pPr>
            <a:lvl3pPr marL="1143000" indent="-228600" eaLnBrk="0" hangingPunct="0">
              <a:defRPr>
                <a:latin typeface="Arial" charset="0"/>
                <a:ea typeface="Arial" charset="0"/>
                <a:cs typeface="Arial" charset="0"/>
              </a:defRPr>
            </a:lvl3pPr>
            <a:lvl4pPr marL="1600200" indent="-228600" eaLnBrk="0" hangingPunct="0">
              <a:defRPr>
                <a:latin typeface="Arial" charset="0"/>
                <a:ea typeface="Arial" charset="0"/>
                <a:cs typeface="Arial" charset="0"/>
              </a:defRPr>
            </a:lvl4pPr>
            <a:lvl5pPr marL="2057400" indent="-228600" eaLnBrk="0" hangingPunct="0">
              <a:defRPr>
                <a:latin typeface="Arial" charset="0"/>
                <a:ea typeface="Arial" charset="0"/>
                <a:cs typeface="Arial" charset="0"/>
              </a:defRPr>
            </a:lvl5pPr>
            <a:lvl6pPr marL="2514600" indent="-228600" eaLnBrk="0" fontAlgn="base" hangingPunct="0">
              <a:spcBef>
                <a:spcPct val="0"/>
              </a:spcBef>
              <a:spcAft>
                <a:spcPct val="0"/>
              </a:spcAft>
              <a:defRPr>
                <a:latin typeface="Arial" charset="0"/>
                <a:ea typeface="Arial" charset="0"/>
                <a:cs typeface="Arial" charset="0"/>
              </a:defRPr>
            </a:lvl6pPr>
            <a:lvl7pPr marL="2971800" indent="-228600" eaLnBrk="0" fontAlgn="base" hangingPunct="0">
              <a:spcBef>
                <a:spcPct val="0"/>
              </a:spcBef>
              <a:spcAft>
                <a:spcPct val="0"/>
              </a:spcAft>
              <a:defRPr>
                <a:latin typeface="Arial" charset="0"/>
                <a:ea typeface="Arial" charset="0"/>
                <a:cs typeface="Arial" charset="0"/>
              </a:defRPr>
            </a:lvl7pPr>
            <a:lvl8pPr marL="3429000" indent="-228600" eaLnBrk="0" fontAlgn="base" hangingPunct="0">
              <a:spcBef>
                <a:spcPct val="0"/>
              </a:spcBef>
              <a:spcAft>
                <a:spcPct val="0"/>
              </a:spcAft>
              <a:defRPr>
                <a:latin typeface="Arial" charset="0"/>
                <a:ea typeface="Arial" charset="0"/>
                <a:cs typeface="Arial" charset="0"/>
              </a:defRPr>
            </a:lvl8pPr>
            <a:lvl9pPr marL="3886200" indent="-228600" eaLnBrk="0" fontAlgn="base" hangingPunct="0">
              <a:spcBef>
                <a:spcPct val="0"/>
              </a:spcBef>
              <a:spcAft>
                <a:spcPct val="0"/>
              </a:spcAft>
              <a:defRPr>
                <a:latin typeface="Arial" charset="0"/>
                <a:ea typeface="Arial" charset="0"/>
                <a:cs typeface="Arial" charset="0"/>
              </a:defRPr>
            </a:lvl9pPr>
          </a:lstStyle>
          <a:p>
            <a:r>
              <a:rPr lang="en-GB" dirty="0"/>
              <a:t>Implementation</a:t>
            </a:r>
          </a:p>
        </p:txBody>
      </p:sp>
      <p:sp>
        <p:nvSpPr>
          <p:cNvPr id="20" name="TextBox 36"/>
          <p:cNvSpPr txBox="1">
            <a:spLocks noChangeArrowheads="1"/>
          </p:cNvSpPr>
          <p:nvPr/>
        </p:nvSpPr>
        <p:spPr bwMode="auto">
          <a:xfrm>
            <a:off x="6297710" y="5441838"/>
            <a:ext cx="916322" cy="276999"/>
          </a:xfrm>
          <a:prstGeom prst="rect">
            <a:avLst/>
          </a:prstGeom>
          <a:solidFill>
            <a:schemeClr val="bg1"/>
          </a:solidFill>
          <a:ln w="19050">
            <a:solidFill>
              <a:srgbClr val="41719C"/>
            </a:solidFill>
            <a:miter lim="800000"/>
            <a:headEnd/>
            <a:tailEnd/>
          </a:ln>
        </p:spPr>
        <p:txBody>
          <a:bodyPr wrap="square">
            <a:spAutoFit/>
          </a:bodyPr>
          <a:lstStyle>
            <a:defPPr>
              <a:defRPr lang="en-US"/>
            </a:defPPr>
            <a:lvl1pPr algn="ctr">
              <a:defRPr sz="1200" b="1">
                <a:solidFill>
                  <a:srgbClr val="41719C"/>
                </a:solidFill>
                <a:latin typeface="Source Sans Pro" panose="020B0503030403020204" pitchFamily="34" charset="0"/>
                <a:ea typeface="ＭＳ Ｐゴシック" charset="0"/>
                <a:cs typeface="Arial" charset="0"/>
              </a:defRPr>
            </a:lvl1pPr>
            <a:lvl2pPr marL="742950" indent="-285750" eaLnBrk="0" hangingPunct="0">
              <a:defRPr>
                <a:latin typeface="Arial" charset="0"/>
                <a:ea typeface="Arial" charset="0"/>
                <a:cs typeface="Arial" charset="0"/>
              </a:defRPr>
            </a:lvl2pPr>
            <a:lvl3pPr marL="1143000" indent="-228600" eaLnBrk="0" hangingPunct="0">
              <a:defRPr>
                <a:latin typeface="Arial" charset="0"/>
                <a:ea typeface="Arial" charset="0"/>
                <a:cs typeface="Arial" charset="0"/>
              </a:defRPr>
            </a:lvl3pPr>
            <a:lvl4pPr marL="1600200" indent="-228600" eaLnBrk="0" hangingPunct="0">
              <a:defRPr>
                <a:latin typeface="Arial" charset="0"/>
                <a:ea typeface="Arial" charset="0"/>
                <a:cs typeface="Arial" charset="0"/>
              </a:defRPr>
            </a:lvl4pPr>
            <a:lvl5pPr marL="2057400" indent="-228600" eaLnBrk="0" hangingPunct="0">
              <a:defRPr>
                <a:latin typeface="Arial" charset="0"/>
                <a:ea typeface="Arial" charset="0"/>
                <a:cs typeface="Arial" charset="0"/>
              </a:defRPr>
            </a:lvl5pPr>
            <a:lvl6pPr marL="2514600" indent="-228600" eaLnBrk="0" fontAlgn="base" hangingPunct="0">
              <a:spcBef>
                <a:spcPct val="0"/>
              </a:spcBef>
              <a:spcAft>
                <a:spcPct val="0"/>
              </a:spcAft>
              <a:defRPr>
                <a:latin typeface="Arial" charset="0"/>
                <a:ea typeface="Arial" charset="0"/>
                <a:cs typeface="Arial" charset="0"/>
              </a:defRPr>
            </a:lvl6pPr>
            <a:lvl7pPr marL="2971800" indent="-228600" eaLnBrk="0" fontAlgn="base" hangingPunct="0">
              <a:spcBef>
                <a:spcPct val="0"/>
              </a:spcBef>
              <a:spcAft>
                <a:spcPct val="0"/>
              </a:spcAft>
              <a:defRPr>
                <a:latin typeface="Arial" charset="0"/>
                <a:ea typeface="Arial" charset="0"/>
                <a:cs typeface="Arial" charset="0"/>
              </a:defRPr>
            </a:lvl7pPr>
            <a:lvl8pPr marL="3429000" indent="-228600" eaLnBrk="0" fontAlgn="base" hangingPunct="0">
              <a:spcBef>
                <a:spcPct val="0"/>
              </a:spcBef>
              <a:spcAft>
                <a:spcPct val="0"/>
              </a:spcAft>
              <a:defRPr>
                <a:latin typeface="Arial" charset="0"/>
                <a:ea typeface="Arial" charset="0"/>
                <a:cs typeface="Arial" charset="0"/>
              </a:defRPr>
            </a:lvl8pPr>
            <a:lvl9pPr marL="3886200" indent="-228600" eaLnBrk="0" fontAlgn="base" hangingPunct="0">
              <a:spcBef>
                <a:spcPct val="0"/>
              </a:spcBef>
              <a:spcAft>
                <a:spcPct val="0"/>
              </a:spcAft>
              <a:defRPr>
                <a:latin typeface="Arial" charset="0"/>
                <a:ea typeface="Arial" charset="0"/>
                <a:cs typeface="Arial" charset="0"/>
              </a:defRPr>
            </a:lvl9pPr>
          </a:lstStyle>
          <a:p>
            <a:r>
              <a:rPr lang="en-GB"/>
              <a:t>Evaluation</a:t>
            </a:r>
          </a:p>
        </p:txBody>
      </p:sp>
      <p:sp>
        <p:nvSpPr>
          <p:cNvPr id="21" name="TextBox 34"/>
          <p:cNvSpPr txBox="1">
            <a:spLocks noChangeArrowheads="1"/>
          </p:cNvSpPr>
          <p:nvPr/>
        </p:nvSpPr>
        <p:spPr bwMode="auto">
          <a:xfrm>
            <a:off x="2175551" y="5203758"/>
            <a:ext cx="1024415" cy="276999"/>
          </a:xfrm>
          <a:prstGeom prst="rect">
            <a:avLst/>
          </a:prstGeom>
          <a:solidFill>
            <a:schemeClr val="bg1"/>
          </a:solidFill>
          <a:ln w="19050">
            <a:solidFill>
              <a:srgbClr val="41719C"/>
            </a:solidFill>
            <a:miter lim="800000"/>
            <a:headEnd/>
            <a:tailEnd/>
          </a:ln>
        </p:spPr>
        <p:txBody>
          <a:bodyPr wrap="square">
            <a:spAutoFit/>
          </a:bodyPr>
          <a:lstStyle>
            <a:defPPr>
              <a:defRPr lang="en-US"/>
            </a:defPPr>
            <a:lvl1pPr algn="ctr">
              <a:defRPr sz="1200" b="1">
                <a:solidFill>
                  <a:srgbClr val="41719C"/>
                </a:solidFill>
                <a:latin typeface="Source Sans Pro" panose="020B0503030403020204" pitchFamily="34" charset="0"/>
                <a:ea typeface="ＭＳ Ｐゴシック" charset="0"/>
                <a:cs typeface="Arial" charset="0"/>
              </a:defRPr>
            </a:lvl1pPr>
            <a:lvl2pPr marL="742950" indent="-285750" eaLnBrk="0" hangingPunct="0">
              <a:defRPr>
                <a:latin typeface="Arial" charset="0"/>
                <a:ea typeface="Arial" charset="0"/>
                <a:cs typeface="Arial" charset="0"/>
              </a:defRPr>
            </a:lvl2pPr>
            <a:lvl3pPr marL="1143000" indent="-228600" eaLnBrk="0" hangingPunct="0">
              <a:defRPr>
                <a:latin typeface="Arial" charset="0"/>
                <a:ea typeface="Arial" charset="0"/>
                <a:cs typeface="Arial" charset="0"/>
              </a:defRPr>
            </a:lvl3pPr>
            <a:lvl4pPr marL="1600200" indent="-228600" eaLnBrk="0" hangingPunct="0">
              <a:defRPr>
                <a:latin typeface="Arial" charset="0"/>
                <a:ea typeface="Arial" charset="0"/>
                <a:cs typeface="Arial" charset="0"/>
              </a:defRPr>
            </a:lvl4pPr>
            <a:lvl5pPr marL="2057400" indent="-228600" eaLnBrk="0" hangingPunct="0">
              <a:defRPr>
                <a:latin typeface="Arial" charset="0"/>
                <a:ea typeface="Arial" charset="0"/>
                <a:cs typeface="Arial" charset="0"/>
              </a:defRPr>
            </a:lvl5pPr>
            <a:lvl6pPr marL="2514600" indent="-228600" eaLnBrk="0" fontAlgn="base" hangingPunct="0">
              <a:spcBef>
                <a:spcPct val="0"/>
              </a:spcBef>
              <a:spcAft>
                <a:spcPct val="0"/>
              </a:spcAft>
              <a:defRPr>
                <a:latin typeface="Arial" charset="0"/>
                <a:ea typeface="Arial" charset="0"/>
                <a:cs typeface="Arial" charset="0"/>
              </a:defRPr>
            </a:lvl6pPr>
            <a:lvl7pPr marL="2971800" indent="-228600" eaLnBrk="0" fontAlgn="base" hangingPunct="0">
              <a:spcBef>
                <a:spcPct val="0"/>
              </a:spcBef>
              <a:spcAft>
                <a:spcPct val="0"/>
              </a:spcAft>
              <a:defRPr>
                <a:latin typeface="Arial" charset="0"/>
                <a:ea typeface="Arial" charset="0"/>
                <a:cs typeface="Arial" charset="0"/>
              </a:defRPr>
            </a:lvl7pPr>
            <a:lvl8pPr marL="3429000" indent="-228600" eaLnBrk="0" fontAlgn="base" hangingPunct="0">
              <a:spcBef>
                <a:spcPct val="0"/>
              </a:spcBef>
              <a:spcAft>
                <a:spcPct val="0"/>
              </a:spcAft>
              <a:defRPr>
                <a:latin typeface="Arial" charset="0"/>
                <a:ea typeface="Arial" charset="0"/>
                <a:cs typeface="Arial" charset="0"/>
              </a:defRPr>
            </a:lvl8pPr>
            <a:lvl9pPr marL="3886200" indent="-228600" eaLnBrk="0" fontAlgn="base" hangingPunct="0">
              <a:spcBef>
                <a:spcPct val="0"/>
              </a:spcBef>
              <a:spcAft>
                <a:spcPct val="0"/>
              </a:spcAft>
              <a:defRPr>
                <a:latin typeface="Arial" charset="0"/>
                <a:ea typeface="Arial" charset="0"/>
                <a:cs typeface="Arial" charset="0"/>
              </a:defRPr>
            </a:lvl9pPr>
          </a:lstStyle>
          <a:p>
            <a:r>
              <a:rPr lang="en-GB" dirty="0"/>
              <a:t>Diagnostic</a:t>
            </a:r>
          </a:p>
        </p:txBody>
      </p:sp>
      <p:sp>
        <p:nvSpPr>
          <p:cNvPr id="26" name="Isosceles Triangle 25"/>
          <p:cNvSpPr/>
          <p:nvPr/>
        </p:nvSpPr>
        <p:spPr>
          <a:xfrm rot="12594416">
            <a:off x="7143316" y="4565583"/>
            <a:ext cx="119063" cy="103187"/>
          </a:xfrm>
          <a:prstGeom prst="triangle">
            <a:avLst>
              <a:gd name="adj" fmla="val 47265"/>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7" name="TextBox 8"/>
          <p:cNvSpPr txBox="1">
            <a:spLocks noChangeArrowheads="1"/>
          </p:cNvSpPr>
          <p:nvPr/>
        </p:nvSpPr>
        <p:spPr bwMode="auto">
          <a:xfrm>
            <a:off x="3623774" y="2494863"/>
            <a:ext cx="256857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b="1" dirty="0">
                <a:solidFill>
                  <a:srgbClr val="660066"/>
                </a:solidFill>
                <a:latin typeface="Source Sans Pro" panose="020B0503030403020204" pitchFamily="34" charset="0"/>
              </a:rPr>
              <a:t>Knowledge Creation</a:t>
            </a:r>
          </a:p>
        </p:txBody>
      </p:sp>
      <p:sp>
        <p:nvSpPr>
          <p:cNvPr id="5" name="Isosceles Triangle 4"/>
          <p:cNvSpPr/>
          <p:nvPr/>
        </p:nvSpPr>
        <p:spPr>
          <a:xfrm rot="10800000">
            <a:off x="3296804" y="2905058"/>
            <a:ext cx="2638425" cy="2009775"/>
          </a:xfrm>
          <a:prstGeom prst="triangle">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2" name="Text Placeholder 31">
            <a:extLst>
              <a:ext uri="{FF2B5EF4-FFF2-40B4-BE49-F238E27FC236}">
                <a16:creationId xmlns:a16="http://schemas.microsoft.com/office/drawing/2014/main" id="{DEE1303D-1D5E-470D-A0B1-38AFD41E8E97}"/>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Knowledge into action cycle</a:t>
            </a:r>
            <a:endParaRPr lang="en-GB" b="1" dirty="0"/>
          </a:p>
        </p:txBody>
      </p:sp>
      <p:sp>
        <p:nvSpPr>
          <p:cNvPr id="29" name="Text Box 4"/>
          <p:cNvSpPr txBox="1">
            <a:spLocks noChangeArrowheads="1"/>
          </p:cNvSpPr>
          <p:nvPr/>
        </p:nvSpPr>
        <p:spPr bwMode="auto">
          <a:xfrm>
            <a:off x="50412" y="5692393"/>
            <a:ext cx="289057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CA" sz="1200" dirty="0">
                <a:solidFill>
                  <a:srgbClr val="2E75B6"/>
                </a:solidFill>
              </a:rPr>
              <a:t>Adapted from Graham et al (2006). Lost in Knowledge Translation. Time for a Map?</a:t>
            </a:r>
            <a:r>
              <a:rPr lang="en-CA" sz="1200" i="1" dirty="0">
                <a:solidFill>
                  <a:srgbClr val="2E75B6"/>
                </a:solidFill>
              </a:rPr>
              <a:t> Journal of Continuing Education for Health Professionals</a:t>
            </a:r>
            <a:endParaRPr lang="en-US" sz="1200" i="1" dirty="0">
              <a:solidFill>
                <a:srgbClr val="2E75B6"/>
              </a:solidFill>
            </a:endParaRPr>
          </a:p>
        </p:txBody>
      </p:sp>
      <p:sp>
        <p:nvSpPr>
          <p:cNvPr id="31" name="TextBox 8"/>
          <p:cNvSpPr txBox="1">
            <a:spLocks noChangeArrowheads="1"/>
          </p:cNvSpPr>
          <p:nvPr/>
        </p:nvSpPr>
        <p:spPr bwMode="auto">
          <a:xfrm>
            <a:off x="3612144" y="5555994"/>
            <a:ext cx="210124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b="1" dirty="0">
                <a:solidFill>
                  <a:srgbClr val="660066"/>
                </a:solidFill>
                <a:latin typeface="Source Sans Pro" panose="020B0503030403020204" pitchFamily="34" charset="0"/>
              </a:rPr>
              <a:t>Knowledge Transfer </a:t>
            </a:r>
            <a:br>
              <a:rPr lang="en-GB" sz="1600" b="1" dirty="0">
                <a:solidFill>
                  <a:srgbClr val="660066"/>
                </a:solidFill>
                <a:latin typeface="Source Sans Pro" panose="020B0503030403020204" pitchFamily="34" charset="0"/>
              </a:rPr>
            </a:br>
            <a:r>
              <a:rPr lang="en-GB" sz="1600" b="1" dirty="0">
                <a:solidFill>
                  <a:srgbClr val="660066"/>
                </a:solidFill>
                <a:latin typeface="Source Sans Pro" panose="020B0503030403020204" pitchFamily="34" charset="0"/>
              </a:rPr>
              <a:t>and Implementation</a:t>
            </a:r>
          </a:p>
        </p:txBody>
      </p:sp>
      <p:pic>
        <p:nvPicPr>
          <p:cNvPr id="3" name="Picture 2">
            <a:extLst>
              <a:ext uri="{FF2B5EF4-FFF2-40B4-BE49-F238E27FC236}">
                <a16:creationId xmlns:a16="http://schemas.microsoft.com/office/drawing/2014/main" id="{6FCF8588-08EB-4024-80FE-BD37C53AD55A}"/>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228782" y="3132070"/>
            <a:ext cx="675867" cy="659254"/>
          </a:xfrm>
          <a:prstGeom prst="rect">
            <a:avLst/>
          </a:prstGeom>
        </p:spPr>
      </p:pic>
      <p:pic>
        <p:nvPicPr>
          <p:cNvPr id="33" name="Picture 32">
            <a:extLst>
              <a:ext uri="{FF2B5EF4-FFF2-40B4-BE49-F238E27FC236}">
                <a16:creationId xmlns:a16="http://schemas.microsoft.com/office/drawing/2014/main" id="{2344083D-3C83-4A11-990A-1A64E3ACC981}"/>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383384" y="4260770"/>
            <a:ext cx="477964" cy="465180"/>
          </a:xfrm>
          <a:prstGeom prst="rect">
            <a:avLst/>
          </a:prstGeom>
        </p:spPr>
      </p:pic>
      <p:pic>
        <p:nvPicPr>
          <p:cNvPr id="16" name="Picture 15">
            <a:extLst>
              <a:ext uri="{FF2B5EF4-FFF2-40B4-BE49-F238E27FC236}">
                <a16:creationId xmlns:a16="http://schemas.microsoft.com/office/drawing/2014/main" id="{B3A660C0-AED8-4AC5-AE4C-BCF454FE1423}"/>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351694" y="4955330"/>
            <a:ext cx="557272" cy="560168"/>
          </a:xfrm>
          <a:prstGeom prst="rect">
            <a:avLst/>
          </a:prstGeom>
        </p:spPr>
      </p:pic>
      <p:pic>
        <p:nvPicPr>
          <p:cNvPr id="35" name="Picture 34" descr="Home">
            <a:hlinkClick r:id="rId9" tooltip="&quot;Home&quot;"/>
            <a:extLst>
              <a:ext uri="{FF2B5EF4-FFF2-40B4-BE49-F238E27FC236}">
                <a16:creationId xmlns:a16="http://schemas.microsoft.com/office/drawing/2014/main" id="{61C7907F-1F82-43B6-9EFD-53AF1217E055}"/>
              </a:ext>
            </a:extLst>
          </p:cNvPr>
          <p:cNvPicPr/>
          <p:nvPr/>
        </p:nvPicPr>
        <p:blipFill>
          <a:blip r:embed="rId10"/>
          <a:srcRect/>
          <a:stretch>
            <a:fillRect/>
          </a:stretch>
        </p:blipFill>
        <p:spPr bwMode="auto">
          <a:xfrm>
            <a:off x="4331741" y="3552043"/>
            <a:ext cx="540385" cy="540385"/>
          </a:xfrm>
          <a:prstGeom prst="rect">
            <a:avLst/>
          </a:prstGeom>
          <a:noFill/>
          <a:ln w="9525">
            <a:noFill/>
            <a:miter lim="800000"/>
            <a:headEnd/>
            <a:tailEnd/>
          </a:ln>
        </p:spPr>
      </p:pic>
      <p:sp>
        <p:nvSpPr>
          <p:cNvPr id="36" name="TextBox 8">
            <a:extLst>
              <a:ext uri="{FF2B5EF4-FFF2-40B4-BE49-F238E27FC236}">
                <a16:creationId xmlns:a16="http://schemas.microsoft.com/office/drawing/2014/main" id="{4AB1D7BC-2DA2-4E9A-A0E6-A5CB4AF2D2B0}"/>
              </a:ext>
            </a:extLst>
          </p:cNvPr>
          <p:cNvSpPr txBox="1">
            <a:spLocks noChangeArrowheads="1"/>
          </p:cNvSpPr>
          <p:nvPr/>
        </p:nvSpPr>
        <p:spPr bwMode="auto">
          <a:xfrm>
            <a:off x="4175556" y="4020103"/>
            <a:ext cx="918379" cy="278834"/>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indent="0">
              <a:spcBef>
                <a:spcPct val="20000"/>
              </a:spcBef>
              <a:buFont typeface="Arial"/>
              <a:buNone/>
              <a:defRPr sz="3600" b="1">
                <a:solidFill>
                  <a:srgbClr val="17375E"/>
                </a:solidFill>
                <a:latin typeface="Segoe UI" pitchFamily="34" charset="0"/>
                <a:ea typeface="Segoe UI" pitchFamily="34" charset="0"/>
                <a:cs typeface="Segoe UI"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200" dirty="0"/>
              <a:t>Cochrane</a:t>
            </a:r>
            <a:endParaRPr lang="en-GB" sz="3200" dirty="0"/>
          </a:p>
        </p:txBody>
      </p:sp>
      <p:pic>
        <p:nvPicPr>
          <p:cNvPr id="38" name="Picture 37">
            <a:extLst>
              <a:ext uri="{FF2B5EF4-FFF2-40B4-BE49-F238E27FC236}">
                <a16:creationId xmlns:a16="http://schemas.microsoft.com/office/drawing/2014/main" id="{AB4ED706-E57A-4490-B32B-DA19D2F32EF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125519" y="4170625"/>
            <a:ext cx="2018480" cy="625082"/>
          </a:xfrm>
          <a:prstGeom prst="rect">
            <a:avLst/>
          </a:prstGeom>
        </p:spPr>
      </p:pic>
      <p:pic>
        <p:nvPicPr>
          <p:cNvPr id="39" name="Picture 38">
            <a:extLst>
              <a:ext uri="{FF2B5EF4-FFF2-40B4-BE49-F238E27FC236}">
                <a16:creationId xmlns:a16="http://schemas.microsoft.com/office/drawing/2014/main" id="{AC40DB74-2216-4308-BDB2-8C71ABFAE33C}"/>
              </a:ext>
            </a:extLst>
          </p:cNvPr>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53858" y="3624969"/>
            <a:ext cx="2068021" cy="659254"/>
          </a:xfrm>
          <a:prstGeom prst="rect">
            <a:avLst/>
          </a:prstGeom>
        </p:spPr>
      </p:pic>
      <p:pic>
        <p:nvPicPr>
          <p:cNvPr id="41" name="Picture 40">
            <a:extLst>
              <a:ext uri="{FF2B5EF4-FFF2-40B4-BE49-F238E27FC236}">
                <a16:creationId xmlns:a16="http://schemas.microsoft.com/office/drawing/2014/main" id="{C0951DDB-BAFD-4725-8A23-234C38B322DC}"/>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92907" y="4889235"/>
            <a:ext cx="2454687" cy="692358"/>
          </a:xfrm>
          <a:prstGeom prst="rect">
            <a:avLst/>
          </a:prstGeom>
        </p:spPr>
      </p:pic>
      <p:sp>
        <p:nvSpPr>
          <p:cNvPr id="42" name="Arc 41">
            <a:extLst>
              <a:ext uri="{FF2B5EF4-FFF2-40B4-BE49-F238E27FC236}">
                <a16:creationId xmlns:a16="http://schemas.microsoft.com/office/drawing/2014/main" id="{0D7A5876-ED8B-4537-A6A0-693C9505A25D}"/>
              </a:ext>
            </a:extLst>
          </p:cNvPr>
          <p:cNvSpPr/>
          <p:nvPr/>
        </p:nvSpPr>
        <p:spPr>
          <a:xfrm>
            <a:off x="5713392" y="2546318"/>
            <a:ext cx="1283398" cy="1388212"/>
          </a:xfrm>
          <a:prstGeom prst="arc">
            <a:avLst>
              <a:gd name="adj1" fmla="val 17268318"/>
              <a:gd name="adj2" fmla="val 20901420"/>
            </a:avLst>
          </a:prstGeom>
          <a:ln w="38100">
            <a:solidFill>
              <a:srgbClr val="680468"/>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3" name="Arc 42">
            <a:extLst>
              <a:ext uri="{FF2B5EF4-FFF2-40B4-BE49-F238E27FC236}">
                <a16:creationId xmlns:a16="http://schemas.microsoft.com/office/drawing/2014/main" id="{DE8623D8-AEC8-48C6-A8FF-0AB027D15F4C}"/>
              </a:ext>
            </a:extLst>
          </p:cNvPr>
          <p:cNvSpPr/>
          <p:nvPr/>
        </p:nvSpPr>
        <p:spPr>
          <a:xfrm rot="3441936">
            <a:off x="4814443" y="4793123"/>
            <a:ext cx="1267329" cy="1788427"/>
          </a:xfrm>
          <a:prstGeom prst="arc">
            <a:avLst>
              <a:gd name="adj1" fmla="val 18991696"/>
              <a:gd name="adj2" fmla="val 661025"/>
            </a:avLst>
          </a:prstGeom>
          <a:ln w="34925">
            <a:solidFill>
              <a:srgbClr val="680468"/>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4" name="Arc 43">
            <a:extLst>
              <a:ext uri="{FF2B5EF4-FFF2-40B4-BE49-F238E27FC236}">
                <a16:creationId xmlns:a16="http://schemas.microsoft.com/office/drawing/2014/main" id="{AA039B83-879A-4606-ABB7-452D2667270B}"/>
              </a:ext>
            </a:extLst>
          </p:cNvPr>
          <p:cNvSpPr/>
          <p:nvPr/>
        </p:nvSpPr>
        <p:spPr>
          <a:xfrm rot="10800000">
            <a:off x="2617737" y="3633661"/>
            <a:ext cx="1267329" cy="1788427"/>
          </a:xfrm>
          <a:prstGeom prst="arc">
            <a:avLst>
              <a:gd name="adj1" fmla="val 18991696"/>
              <a:gd name="adj2" fmla="val 661025"/>
            </a:avLst>
          </a:prstGeom>
          <a:ln w="38100">
            <a:solidFill>
              <a:srgbClr val="680468"/>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5" name="Arc 44">
            <a:extLst>
              <a:ext uri="{FF2B5EF4-FFF2-40B4-BE49-F238E27FC236}">
                <a16:creationId xmlns:a16="http://schemas.microsoft.com/office/drawing/2014/main" id="{CAA5097A-E240-43EF-89F3-774460AB262F}"/>
              </a:ext>
            </a:extLst>
          </p:cNvPr>
          <p:cNvSpPr/>
          <p:nvPr/>
        </p:nvSpPr>
        <p:spPr>
          <a:xfrm rot="12915544">
            <a:off x="2743047" y="1591327"/>
            <a:ext cx="1267329" cy="1788427"/>
          </a:xfrm>
          <a:prstGeom prst="arc">
            <a:avLst>
              <a:gd name="adj1" fmla="val 18991696"/>
              <a:gd name="adj2" fmla="val 661025"/>
            </a:avLst>
          </a:prstGeom>
          <a:ln w="38100">
            <a:solidFill>
              <a:srgbClr val="680468"/>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 name="Picture 46">
            <a:extLst>
              <a:ext uri="{FF2B5EF4-FFF2-40B4-BE49-F238E27FC236}">
                <a16:creationId xmlns:a16="http://schemas.microsoft.com/office/drawing/2014/main" id="{70F00E67-B5BF-46BA-B07C-64F114FD0721}"/>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733161" y="4725950"/>
            <a:ext cx="1093565" cy="531482"/>
          </a:xfrm>
          <a:prstGeom prst="rect">
            <a:avLst/>
          </a:prstGeom>
        </p:spPr>
      </p:pic>
      <p:pic>
        <p:nvPicPr>
          <p:cNvPr id="48" name="Picture 47">
            <a:extLst>
              <a:ext uri="{FF2B5EF4-FFF2-40B4-BE49-F238E27FC236}">
                <a16:creationId xmlns:a16="http://schemas.microsoft.com/office/drawing/2014/main" id="{0EDA8F45-687D-4212-A506-958C9B09334F}"/>
              </a:ext>
            </a:extLst>
          </p:cNvPr>
          <p:cNvPicPr>
            <a:picLocks noChangeAspect="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79032" y="4986080"/>
            <a:ext cx="1026048" cy="498668"/>
          </a:xfrm>
          <a:prstGeom prst="rect">
            <a:avLst/>
          </a:prstGeom>
        </p:spPr>
      </p:pic>
    </p:spTree>
    <p:extLst>
      <p:ext uri="{BB962C8B-B14F-4D97-AF65-F5344CB8AC3E}">
        <p14:creationId xmlns:p14="http://schemas.microsoft.com/office/powerpoint/2010/main" val="136025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fontScale="92500" lnSpcReduction="20000"/>
          </a:bodyPr>
          <a:lstStyle/>
          <a:p>
            <a:r>
              <a:rPr lang="en-GB" sz="3000" dirty="0">
                <a:latin typeface="Source Sans Pro" panose="020B0503030403020204" pitchFamily="34" charset="0"/>
                <a:ea typeface="Segoe UI" pitchFamily="34" charset="0"/>
                <a:cs typeface="Segoe UI" pitchFamily="34" charset="0"/>
              </a:rPr>
              <a:t>How can you tell whether a piece of research has been done properly and that the information it reports is reliable and trustworthy?</a:t>
            </a:r>
          </a:p>
          <a:p>
            <a:endParaRPr lang="en-GB" sz="3000" dirty="0">
              <a:latin typeface="Source Sans Pro" panose="020B0503030403020204" pitchFamily="34" charset="0"/>
              <a:ea typeface="Segoe UI" pitchFamily="34" charset="0"/>
              <a:cs typeface="Segoe UI" pitchFamily="34" charset="0"/>
            </a:endParaRPr>
          </a:p>
          <a:p>
            <a:r>
              <a:rPr lang="en-GB" sz="3000" dirty="0">
                <a:latin typeface="Source Sans Pro" panose="020B0503030403020204" pitchFamily="34" charset="0"/>
                <a:ea typeface="Segoe UI" pitchFamily="34" charset="0"/>
                <a:cs typeface="Segoe UI" pitchFamily="34" charset="0"/>
              </a:rPr>
              <a:t>Critical appraisal is the process of carefully assessing and interpreting evidence through the systematic consideration of its validity, relevance and results</a:t>
            </a:r>
          </a:p>
          <a:p>
            <a:pPr marL="631825" lvl="1" indent="-1588">
              <a:buNone/>
            </a:pPr>
            <a:r>
              <a:rPr lang="en-GB" dirty="0">
                <a:solidFill>
                  <a:srgbClr val="5A2781"/>
                </a:solidFill>
                <a:latin typeface="Source Sans Pro" panose="020B0503030403020204" pitchFamily="34" charset="0"/>
                <a:ea typeface="Segoe UI" pitchFamily="34" charset="0"/>
                <a:cs typeface="Segoe UI" pitchFamily="34" charset="0"/>
              </a:rPr>
              <a:t>i.e. what are the study’s strengths and weaknesses and can it be used to inform your practice?</a:t>
            </a:r>
          </a:p>
        </p:txBody>
      </p:sp>
      <p:sp>
        <p:nvSpPr>
          <p:cNvPr id="4" name="Text Placeholder 3">
            <a:extLst>
              <a:ext uri="{FF2B5EF4-FFF2-40B4-BE49-F238E27FC236}">
                <a16:creationId xmlns:a16="http://schemas.microsoft.com/office/drawing/2014/main" id="{E0DC179F-CBF7-4033-AC24-2293A31E533A}"/>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Critical Appraisal</a:t>
            </a:r>
            <a:endParaRPr lang="en-GB" b="1" dirty="0"/>
          </a:p>
        </p:txBody>
      </p:sp>
    </p:spTree>
    <p:extLst>
      <p:ext uri="{BB962C8B-B14F-4D97-AF65-F5344CB8AC3E}">
        <p14:creationId xmlns:p14="http://schemas.microsoft.com/office/powerpoint/2010/main" val="77149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a:spcAft>
                <a:spcPts val="2400"/>
              </a:spcAft>
            </a:pPr>
            <a:r>
              <a:rPr lang="en-GB" dirty="0">
                <a:latin typeface="Source Sans Pro" panose="020B0503030403020204" pitchFamily="34" charset="0"/>
                <a:ea typeface="Segoe UI" pitchFamily="34" charset="0"/>
                <a:cs typeface="Segoe UI" pitchFamily="34" charset="0"/>
              </a:rPr>
              <a:t>Abstract</a:t>
            </a:r>
          </a:p>
          <a:p>
            <a:pPr>
              <a:spcAft>
                <a:spcPts val="2400"/>
              </a:spcAft>
            </a:pPr>
            <a:r>
              <a:rPr lang="en-GB" dirty="0">
                <a:latin typeface="Source Sans Pro" panose="020B0503030403020204" pitchFamily="34" charset="0"/>
                <a:ea typeface="Segoe UI" pitchFamily="34" charset="0"/>
                <a:cs typeface="Segoe UI" pitchFamily="34" charset="0"/>
              </a:rPr>
              <a:t>Introduction</a:t>
            </a:r>
          </a:p>
          <a:p>
            <a:pPr>
              <a:spcAft>
                <a:spcPts val="2400"/>
              </a:spcAft>
            </a:pPr>
            <a:r>
              <a:rPr lang="en-GB" dirty="0">
                <a:latin typeface="Source Sans Pro" panose="020B0503030403020204" pitchFamily="34" charset="0"/>
                <a:ea typeface="Segoe UI" pitchFamily="34" charset="0"/>
                <a:cs typeface="Segoe UI" pitchFamily="34" charset="0"/>
              </a:rPr>
              <a:t>Methods</a:t>
            </a:r>
          </a:p>
          <a:p>
            <a:pPr>
              <a:spcAft>
                <a:spcPts val="2400"/>
              </a:spcAft>
            </a:pPr>
            <a:r>
              <a:rPr lang="en-GB" dirty="0">
                <a:latin typeface="Source Sans Pro" panose="020B0503030403020204" pitchFamily="34" charset="0"/>
                <a:ea typeface="Segoe UI" pitchFamily="34" charset="0"/>
                <a:cs typeface="Segoe UI" pitchFamily="34" charset="0"/>
              </a:rPr>
              <a:t>Results</a:t>
            </a:r>
          </a:p>
          <a:p>
            <a:r>
              <a:rPr lang="en-GB" dirty="0">
                <a:latin typeface="Source Sans Pro" panose="020B0503030403020204" pitchFamily="34" charset="0"/>
                <a:ea typeface="Segoe UI" pitchFamily="34" charset="0"/>
                <a:cs typeface="Segoe UI" pitchFamily="34" charset="0"/>
              </a:rPr>
              <a:t>Discussion</a:t>
            </a:r>
          </a:p>
        </p:txBody>
      </p:sp>
      <p:sp>
        <p:nvSpPr>
          <p:cNvPr id="5" name="Text Placeholder 4">
            <a:extLst>
              <a:ext uri="{FF2B5EF4-FFF2-40B4-BE49-F238E27FC236}">
                <a16:creationId xmlns:a16="http://schemas.microsoft.com/office/drawing/2014/main" id="{68CE6E71-6EA6-4373-ABC1-9B024C38A63E}"/>
              </a:ext>
            </a:extLst>
          </p:cNvPr>
          <p:cNvSpPr>
            <a:spLocks noGrp="1"/>
          </p:cNvSpPr>
          <p:nvPr>
            <p:ph type="body" sz="quarter" idx="11"/>
          </p:nvPr>
        </p:nvSpPr>
        <p:spPr/>
        <p:txBody>
          <a:bodyPr/>
          <a:lstStyle/>
          <a:p>
            <a:r>
              <a:rPr lang="en-GB" b="1" dirty="0">
                <a:latin typeface="Segoe UI" pitchFamily="34" charset="0"/>
                <a:ea typeface="Segoe UI" pitchFamily="34" charset="0"/>
                <a:cs typeface="Segoe UI" pitchFamily="34" charset="0"/>
              </a:rPr>
              <a:t>Research articles</a:t>
            </a:r>
            <a:endParaRPr lang="en-GB" b="1" dirty="0"/>
          </a:p>
        </p:txBody>
      </p:sp>
      <p:sp>
        <p:nvSpPr>
          <p:cNvPr id="4" name="Text Box 4"/>
          <p:cNvSpPr txBox="1">
            <a:spLocks noChangeArrowheads="1"/>
          </p:cNvSpPr>
          <p:nvPr/>
        </p:nvSpPr>
        <p:spPr bwMode="auto">
          <a:xfrm>
            <a:off x="3439236" y="1673078"/>
            <a:ext cx="5490912" cy="4231928"/>
          </a:xfrm>
          <a:prstGeom prst="rect">
            <a:avLst/>
          </a:prstGeom>
          <a:noFill/>
          <a:ln w="9525">
            <a:noFill/>
            <a:miter lim="800000"/>
            <a:headEnd/>
            <a:tailEnd/>
          </a:ln>
          <a:effectLst/>
        </p:spPr>
        <p:txBody>
          <a:bodyPr wrap="square">
            <a:spAutoFit/>
          </a:bodyPr>
          <a:lstStyle/>
          <a:p>
            <a:pPr>
              <a:spcBef>
                <a:spcPct val="50000"/>
              </a:spcBef>
            </a:pPr>
            <a:r>
              <a:rPr lang="en-GB" sz="2000" dirty="0">
                <a:solidFill>
                  <a:srgbClr val="800080"/>
                </a:solidFill>
                <a:latin typeface="Source Sans Pro" panose="020B0503030403020204" pitchFamily="34" charset="0"/>
                <a:ea typeface="Segoe UI" pitchFamily="34" charset="0"/>
                <a:cs typeface="Segoe UI" pitchFamily="34" charset="0"/>
              </a:rPr>
              <a:t>Summary of paper</a:t>
            </a:r>
            <a:br>
              <a:rPr lang="en-GB" sz="2000" dirty="0">
                <a:solidFill>
                  <a:srgbClr val="800080"/>
                </a:solidFill>
                <a:latin typeface="Source Sans Pro" panose="020B0503030403020204" pitchFamily="34" charset="0"/>
                <a:ea typeface="Segoe UI" pitchFamily="34" charset="0"/>
                <a:cs typeface="Segoe UI" pitchFamily="34" charset="0"/>
              </a:rPr>
            </a:br>
            <a:r>
              <a:rPr lang="en-GB" sz="2000" dirty="0">
                <a:solidFill>
                  <a:srgbClr val="800080"/>
                </a:solidFill>
                <a:latin typeface="Source Sans Pro" panose="020B0503030403020204" pitchFamily="34" charset="0"/>
                <a:ea typeface="Segoe UI" pitchFamily="34" charset="0"/>
                <a:cs typeface="Segoe UI" pitchFamily="34" charset="0"/>
              </a:rPr>
              <a:t>(Abstracts can contain omissions or inaccuracies)</a:t>
            </a:r>
          </a:p>
          <a:p>
            <a:pPr>
              <a:spcBef>
                <a:spcPct val="120000"/>
              </a:spcBef>
            </a:pPr>
            <a:r>
              <a:rPr lang="en-GB" sz="2000" dirty="0">
                <a:solidFill>
                  <a:srgbClr val="800080"/>
                </a:solidFill>
                <a:latin typeface="Source Sans Pro" panose="020B0503030403020204" pitchFamily="34" charset="0"/>
                <a:ea typeface="Segoe UI" pitchFamily="34" charset="0"/>
                <a:cs typeface="Segoe UI" pitchFamily="34" charset="0"/>
              </a:rPr>
              <a:t>Review of literature. Is there are gap in current knowledge?  What’s the aim of the study?</a:t>
            </a:r>
          </a:p>
          <a:p>
            <a:endParaRPr lang="en-GB" sz="2000" u="sng" dirty="0">
              <a:solidFill>
                <a:srgbClr val="800080"/>
              </a:solidFill>
              <a:latin typeface="Source Sans Pro" panose="020B0503030403020204" pitchFamily="34" charset="0"/>
              <a:ea typeface="Segoe UI" pitchFamily="34" charset="0"/>
              <a:cs typeface="Segoe UI" pitchFamily="34" charset="0"/>
            </a:endParaRPr>
          </a:p>
          <a:p>
            <a:pPr>
              <a:spcBef>
                <a:spcPts val="600"/>
              </a:spcBef>
            </a:pPr>
            <a:r>
              <a:rPr lang="en-GB" sz="2000" u="sng" dirty="0">
                <a:solidFill>
                  <a:srgbClr val="800080"/>
                </a:solidFill>
                <a:latin typeface="Source Sans Pro" panose="020B0503030403020204" pitchFamily="34" charset="0"/>
                <a:ea typeface="Segoe UI" pitchFamily="34" charset="0"/>
                <a:cs typeface="Segoe UI" pitchFamily="34" charset="0"/>
              </a:rPr>
              <a:t>Is the paper worth reading?</a:t>
            </a:r>
          </a:p>
          <a:p>
            <a:endParaRPr lang="en-GB" sz="2000" dirty="0">
              <a:solidFill>
                <a:srgbClr val="800080"/>
              </a:solidFill>
              <a:latin typeface="Source Sans Pro" panose="020B0503030403020204" pitchFamily="34" charset="0"/>
              <a:ea typeface="Segoe UI" pitchFamily="34" charset="0"/>
              <a:cs typeface="Segoe UI" pitchFamily="34" charset="0"/>
            </a:endParaRPr>
          </a:p>
          <a:p>
            <a:pPr>
              <a:spcBef>
                <a:spcPts val="2400"/>
              </a:spcBef>
            </a:pPr>
            <a:r>
              <a:rPr lang="en-GB" sz="2000" dirty="0">
                <a:solidFill>
                  <a:srgbClr val="800080"/>
                </a:solidFill>
                <a:latin typeface="Source Sans Pro" panose="020B0503030403020204" pitchFamily="34" charset="0"/>
                <a:ea typeface="Segoe UI" pitchFamily="34" charset="0"/>
                <a:cs typeface="Segoe UI" pitchFamily="34" charset="0"/>
              </a:rPr>
              <a:t>What does the paper tell you?</a:t>
            </a:r>
          </a:p>
          <a:p>
            <a:pPr>
              <a:spcBef>
                <a:spcPct val="50000"/>
              </a:spcBef>
            </a:pPr>
            <a:r>
              <a:rPr lang="en-GB" sz="2000" dirty="0">
                <a:solidFill>
                  <a:srgbClr val="800080"/>
                </a:solidFill>
                <a:latin typeface="Source Sans Pro" panose="020B0503030403020204" pitchFamily="34" charset="0"/>
                <a:ea typeface="Segoe UI" pitchFamily="34" charset="0"/>
                <a:cs typeface="Segoe UI" pitchFamily="34" charset="0"/>
              </a:rPr>
              <a:t>What are the implications for your practice?</a:t>
            </a:r>
          </a:p>
          <a:p>
            <a:pPr>
              <a:spcBef>
                <a:spcPct val="50000"/>
              </a:spcBef>
            </a:pPr>
            <a:r>
              <a:rPr lang="en-GB" sz="2000" dirty="0">
                <a:solidFill>
                  <a:srgbClr val="800080"/>
                </a:solidFill>
                <a:latin typeface="Source Sans Pro" panose="020B0503030403020204" pitchFamily="34" charset="0"/>
                <a:ea typeface="Segoe UI" pitchFamily="34" charset="0"/>
                <a:cs typeface="Segoe UI" pitchFamily="34" charset="0"/>
              </a:rPr>
              <a:t>What else is of interest? </a:t>
            </a:r>
          </a:p>
        </p:txBody>
      </p:sp>
      <p:sp>
        <p:nvSpPr>
          <p:cNvPr id="6" name="AutoShape 5"/>
          <p:cNvSpPr>
            <a:spLocks/>
          </p:cNvSpPr>
          <p:nvPr/>
        </p:nvSpPr>
        <p:spPr bwMode="auto">
          <a:xfrm>
            <a:off x="3063152" y="4675238"/>
            <a:ext cx="228600" cy="1036669"/>
          </a:xfrm>
          <a:prstGeom prst="rightBrace">
            <a:avLst>
              <a:gd name="adj1" fmla="val 55556"/>
              <a:gd name="adj2" fmla="val 50000"/>
            </a:avLst>
          </a:prstGeom>
          <a:noFill/>
          <a:ln w="19050">
            <a:solidFill>
              <a:schemeClr val="bg1">
                <a:lumMod val="50000"/>
              </a:schemeClr>
            </a:solidFill>
            <a:miter lim="800000"/>
            <a:headEnd/>
            <a:tailEnd/>
          </a:ln>
          <a:effectLst/>
        </p:spPr>
        <p:txBody>
          <a:bodyPr wrap="none" anchor="ctr"/>
          <a:lstStyle/>
          <a:p>
            <a:endParaRPr lang="en-GB"/>
          </a:p>
        </p:txBody>
      </p:sp>
    </p:spTree>
    <p:extLst>
      <p:ext uri="{BB962C8B-B14F-4D97-AF65-F5344CB8AC3E}">
        <p14:creationId xmlns:p14="http://schemas.microsoft.com/office/powerpoint/2010/main" val="202656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16ac32b6-d060-42fb-93c0-6c46742e1aee" ContentTypeId="0x010100540009AA9B7AD14AB7CB3A6FC98C51F8" PreviousValue="false"/>
</file>

<file path=customXml/item2.xml><?xml version="1.0" encoding="utf-8"?>
<ct:contentTypeSchema xmlns:ct="http://schemas.microsoft.com/office/2006/metadata/contentType" xmlns:ma="http://schemas.microsoft.com/office/2006/metadata/properties/metaAttributes" ct:_="" ma:_="" ma:contentTypeName="NES Document" ma:contentTypeID="0x010100540009AA9B7AD14AB7CB3A6FC98C51F800093A37BA9DE2234387C8D47F9304F24F" ma:contentTypeVersion="97" ma:contentTypeDescription="AI created content type for migration of content from Fresco to SP" ma:contentTypeScope="" ma:versionID="752dfbb0daacd0193c622b8d1a9c48bb">
  <xsd:schema xmlns:xsd="http://www.w3.org/2001/XMLSchema" xmlns:xs="http://www.w3.org/2001/XMLSchema" xmlns:p="http://schemas.microsoft.com/office/2006/metadata/properties" xmlns:ns1="http://schemas.microsoft.com/sharepoint/v3" xmlns:ns2="9369f9cd-7934-46f9-83f8-0ab2aa6125c5" xmlns:ns4="72c27bc8-f1cf-457f-9f0c-f3bbe8b33b63" targetNamespace="http://schemas.microsoft.com/office/2006/metadata/properties" ma:root="true" ma:fieldsID="2e6920359b41bd7021298ae0cb40d0df" ns1:_="" ns2:_="" ns4:_="">
    <xsd:import namespace="http://schemas.microsoft.com/sharepoint/v3"/>
    <xsd:import namespace="9369f9cd-7934-46f9-83f8-0ab2aa6125c5"/>
    <xsd:import namespace="72c27bc8-f1cf-457f-9f0c-f3bbe8b33b63"/>
    <xsd:element name="properties">
      <xsd:complexType>
        <xsd:sequence>
          <xsd:element name="documentManagement">
            <xsd:complexType>
              <xsd:all>
                <xsd:element ref="ns1:KpiDescription" minOccurs="0"/>
                <xsd:element ref="ns2:MimeType" minOccurs="0"/>
                <xsd:element ref="ns2:Creator" minOccurs="0"/>
                <xsd:element ref="ns2:Tags" minOccurs="0"/>
                <xsd:element ref="ns2:Legacy_x0020_ID"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69f9cd-7934-46f9-83f8-0ab2aa6125c5" elementFormDefault="qualified">
    <xsd:import namespace="http://schemas.microsoft.com/office/2006/documentManagement/types"/>
    <xsd:import namespace="http://schemas.microsoft.com/office/infopath/2007/PartnerControls"/>
    <xsd:element name="MimeType" ma:index="3" nillable="true" ma:displayName="Mime Type" ma:internalName="MimeType">
      <xsd:simpleType>
        <xsd:restriction base="dms:Text">
          <xsd:maxLength value="255"/>
        </xsd:restriction>
      </xsd:simpleType>
    </xsd:element>
    <xsd:element name="Creator" ma:index="5" nillable="true" ma:displayName="Creator" ma:internalName="Creator">
      <xsd:simpleType>
        <xsd:restriction base="dms:Text">
          <xsd:maxLength value="255"/>
        </xsd:restriction>
      </xsd:simpleType>
    </xsd:element>
    <xsd:element name="Tags" ma:index="6" nillable="true" ma:displayName="Tags" ma:internalName="Tags">
      <xsd:simpleType>
        <xsd:restriction base="dms:Note">
          <xsd:maxLength value="255"/>
        </xsd:restriction>
      </xsd:simpleType>
    </xsd:element>
    <xsd:element name="Legacy_x0020_ID" ma:index="7" nillable="true" ma:displayName="Legacy ID" ma:internalName="Legacy_x0020_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c27bc8-f1cf-457f-9f0c-f3bbe8b33b6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dlc_DocId xmlns="72c27bc8-f1cf-457f-9f0c-f3bbe8b33b63">QEA2HK2V67VY-1303105528-36646</_dlc_DocId>
    <Tags xmlns="9369f9cd-7934-46f9-83f8-0ab2aa6125c5" xsi:nil="true"/>
    <Creator xmlns="9369f9cd-7934-46f9-83f8-0ab2aa6125c5" xsi:nil="true"/>
    <_dlc_DocIdUrl xmlns="72c27bc8-f1cf-457f-9f0c-f3bbe8b33b63">
      <Url>https://scottish.sharepoint.com/sites/1nes/_layouts/15/DocIdRedir.aspx?ID=QEA2HK2V67VY-1303105528-36646</Url>
      <Description>QEA2HK2V67VY-1303105528-36646</Description>
    </_dlc_DocIdUrl>
    <MimeType xmlns="9369f9cd-7934-46f9-83f8-0ab2aa6125c5" xsi:nil="true"/>
    <KpiDescription xmlns="http://schemas.microsoft.com/sharepoint/v3" xsi:nil="true"/>
    <Legacy_x0020_ID xmlns="9369f9cd-7934-46f9-83f8-0ab2aa6125c5" xsi:nil="true"/>
  </documentManagement>
</p:properties>
</file>

<file path=customXml/itemProps1.xml><?xml version="1.0" encoding="utf-8"?>
<ds:datastoreItem xmlns:ds="http://schemas.openxmlformats.org/officeDocument/2006/customXml" ds:itemID="{1B7E44A7-87A9-4CAF-8E8E-F72DF72C2B68}">
  <ds:schemaRefs>
    <ds:schemaRef ds:uri="Microsoft.SharePoint.Taxonomy.ContentTypeSync"/>
  </ds:schemaRefs>
</ds:datastoreItem>
</file>

<file path=customXml/itemProps2.xml><?xml version="1.0" encoding="utf-8"?>
<ds:datastoreItem xmlns:ds="http://schemas.openxmlformats.org/officeDocument/2006/customXml" ds:itemID="{F2172C72-0BA0-4FC0-B530-B928ECB041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69f9cd-7934-46f9-83f8-0ab2aa6125c5"/>
    <ds:schemaRef ds:uri="72c27bc8-f1cf-457f-9f0c-f3bbe8b3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1C147D-64AE-4AEE-8CA6-BA603156042C}">
  <ds:schemaRefs>
    <ds:schemaRef ds:uri="http://schemas.microsoft.com/sharepoint/events"/>
  </ds:schemaRefs>
</ds:datastoreItem>
</file>

<file path=customXml/itemProps4.xml><?xml version="1.0" encoding="utf-8"?>
<ds:datastoreItem xmlns:ds="http://schemas.openxmlformats.org/officeDocument/2006/customXml" ds:itemID="{9BC60300-A213-4565-AEE6-D8B4AE5C6DD0}">
  <ds:schemaRefs>
    <ds:schemaRef ds:uri="http://schemas.microsoft.com/sharepoint/v3/contenttype/forms"/>
  </ds:schemaRefs>
</ds:datastoreItem>
</file>

<file path=customXml/itemProps5.xml><?xml version="1.0" encoding="utf-8"?>
<ds:datastoreItem xmlns:ds="http://schemas.openxmlformats.org/officeDocument/2006/customXml" ds:itemID="{10B3E421-AA64-4079-BB47-1E0D07CEE5FE}">
  <ds:schemaRefs>
    <ds:schemaRef ds:uri="72c27bc8-f1cf-457f-9f0c-f3bbe8b33b63"/>
    <ds:schemaRef ds:uri="http://schemas.microsoft.com/office/2006/metadata/propertie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infopath/2007/PartnerControls"/>
    <ds:schemaRef ds:uri="9369f9cd-7934-46f9-83f8-0ab2aa6125c5"/>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625</TotalTime>
  <Words>1484</Words>
  <Application>Microsoft Office PowerPoint</Application>
  <PresentationFormat>On-screen Show (4:3)</PresentationFormat>
  <Paragraphs>254</Paragraphs>
  <Slides>36</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ＭＳ Ｐゴシック</vt:lpstr>
      <vt:lpstr>Arial</vt:lpstr>
      <vt:lpstr>Calibri</vt:lpstr>
      <vt:lpstr>Segoe UI</vt:lpstr>
      <vt:lpstr>Segoe UI Semibold</vt:lpstr>
      <vt:lpstr>Source Sans Pro</vt:lpstr>
      <vt:lpstr>Source Sans Pro Black</vt:lpstr>
      <vt:lpstr>Source Sans Pro Semibold</vt:lpstr>
      <vt:lpstr>Wingdings</vt:lpstr>
      <vt:lpstr>Custom Design</vt:lpstr>
      <vt:lpstr>Critical Appraisal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Rutherford</dc:creator>
  <cp:lastModifiedBy>Samantha Rutherford</cp:lastModifiedBy>
  <cp:revision>45</cp:revision>
  <dcterms:modified xsi:type="dcterms:W3CDTF">2018-07-19T07:59:46Z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0x010100540009AA9B7AD14AB7CB3A6FC98C51F800093A37BA9DE2234387C8D47F9304F24F</vt:lpwstr>
  </property>
  <property fmtid="{D5CDD505-2E9C-101B-9397-08002B2CF9AE}" pid="3" name="_dlc_DocIdItemGuid">
    <vt:lpwstr>e29d1252-cf0f-48a1-a775-db845f4ebdea</vt:lpwstr>
  </property>
</Properties>
</file>